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60.xml" ContentType="application/vnd.openxmlformats-officedocument.presentationml.tags+xml"/>
  <Override PartName="/ppt/tags/tag6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 id="2147483879" r:id="rId5"/>
  </p:sldMasterIdLst>
  <p:notesMasterIdLst>
    <p:notesMasterId r:id="rId103"/>
  </p:notesMasterIdLst>
  <p:handoutMasterIdLst>
    <p:handoutMasterId r:id="rId104"/>
  </p:handoutMasterIdLst>
  <p:sldIdLst>
    <p:sldId id="256" r:id="rId6"/>
    <p:sldId id="353"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Lst>
  <p:sldSz cx="9144000" cy="6858000" type="screen4x3"/>
  <p:notesSz cx="6858000" cy="9144000"/>
  <p:custDataLst>
    <p:tags r:id="rId10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llahan, Diana" initials="CD"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5813"/>
    <a:srgbClr val="739600"/>
    <a:srgbClr val="D0D0CE"/>
    <a:srgbClr val="B1B3B3"/>
    <a:srgbClr val="888B8D"/>
    <a:srgbClr val="63666A"/>
    <a:srgbClr val="A22B38"/>
    <a:srgbClr val="F2AA00"/>
    <a:srgbClr val="E8772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17" autoAdjust="0"/>
    <p:restoredTop sz="67640" autoAdjust="0"/>
  </p:normalViewPr>
  <p:slideViewPr>
    <p:cSldViewPr snapToGrid="0">
      <p:cViewPr varScale="1">
        <p:scale>
          <a:sx n="46" d="100"/>
          <a:sy n="46" d="100"/>
        </p:scale>
        <p:origin x="1392" y="160"/>
      </p:cViewPr>
      <p:guideLst>
        <p:guide orient="horz" pos="2160"/>
        <p:guide pos="2880"/>
      </p:guideLst>
    </p:cSldViewPr>
  </p:slideViewPr>
  <p:notesTextViewPr>
    <p:cViewPr>
      <p:scale>
        <a:sx n="1" d="1"/>
        <a:sy n="1" d="1"/>
      </p:scale>
      <p:origin x="0" y="-48"/>
    </p:cViewPr>
  </p:notesTextViewPr>
  <p:sorterViewPr>
    <p:cViewPr>
      <p:scale>
        <a:sx n="100" d="100"/>
        <a:sy n="100" d="100"/>
      </p:scale>
      <p:origin x="0" y="-5592"/>
    </p:cViewPr>
  </p:sorterViewPr>
  <p:notesViewPr>
    <p:cSldViewPr snapToGrid="0">
      <p:cViewPr varScale="1">
        <p:scale>
          <a:sx n="55" d="100"/>
          <a:sy n="55" d="100"/>
        </p:scale>
        <p:origin x="-252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07" Type="http://schemas.openxmlformats.org/officeDocument/2006/relationships/presProps" Target="presProps.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notesMaster" Target="notesMasters/notesMaster1.xml"/><Relationship Id="rId108" Type="http://schemas.openxmlformats.org/officeDocument/2006/relationships/viewProps" Target="viewProp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commentAuthors" Target="commen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theme" Target="theme/theme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tags" Target="tags/tag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ra Johnson" userId="dec80153129495dc" providerId="LiveId" clId="{0B80A026-1A72-4389-A0BA-8C423C6210BD}"/>
    <pc:docChg chg="custSel modSld">
      <pc:chgData name="Sandra Johnson" userId="dec80153129495dc" providerId="LiveId" clId="{0B80A026-1A72-4389-A0BA-8C423C6210BD}" dt="2017-07-28T16:32:21.691" v="5"/>
      <pc:docMkLst>
        <pc:docMk/>
      </pc:docMkLst>
      <pc:sldChg chg="delSp">
        <pc:chgData name="Sandra Johnson" userId="dec80153129495dc" providerId="LiveId" clId="{0B80A026-1A72-4389-A0BA-8C423C6210BD}" dt="2017-07-28T15:48:13.391" v="0" actId="478"/>
        <pc:sldMkLst>
          <pc:docMk/>
          <pc:sldMk cId="1050542642" sldId="256"/>
        </pc:sldMkLst>
        <pc:spChg chg="del">
          <ac:chgData name="Sandra Johnson" userId="dec80153129495dc" providerId="LiveId" clId="{0B80A026-1A72-4389-A0BA-8C423C6210BD}" dt="2017-07-28T15:48:13.391" v="0" actId="478"/>
          <ac:spMkLst>
            <pc:docMk/>
            <pc:sldMk cId="1050542642" sldId="256"/>
            <ac:spMk id="8" creationId="{091D1411-45EB-4DB1-9119-32C90DF564DF}"/>
          </ac:spMkLst>
        </pc:spChg>
      </pc:sldChg>
      <pc:sldChg chg="addSp modSp">
        <pc:chgData name="Sandra Johnson" userId="dec80153129495dc" providerId="LiveId" clId="{0B80A026-1A72-4389-A0BA-8C423C6210BD}" dt="2017-07-28T15:48:13.391" v="0" actId="478"/>
        <pc:sldMkLst>
          <pc:docMk/>
          <pc:sldMk cId="2447686135" sldId="260"/>
        </pc:sldMkLst>
        <pc:spChg chg="add mod">
          <ac:chgData name="Sandra Johnson" userId="dec80153129495dc" providerId="LiveId" clId="{0B80A026-1A72-4389-A0BA-8C423C6210BD}" dt="2017-07-28T15:48:13.391" v="0" actId="478"/>
          <ac:spMkLst>
            <pc:docMk/>
            <pc:sldMk cId="2447686135" sldId="260"/>
            <ac:spMk id="2" creationId="{8859C444-51BE-413C-8C07-1775731DB9C4}"/>
          </ac:spMkLst>
        </pc:spChg>
      </pc:sldChg>
      <pc:sldChg chg="addSp modSp">
        <pc:chgData name="Sandra Johnson" userId="dec80153129495dc" providerId="LiveId" clId="{0B80A026-1A72-4389-A0BA-8C423C6210BD}" dt="2017-07-28T15:48:13.391" v="0" actId="478"/>
        <pc:sldMkLst>
          <pc:docMk/>
          <pc:sldMk cId="2998175235" sldId="261"/>
        </pc:sldMkLst>
        <pc:spChg chg="add mod">
          <ac:chgData name="Sandra Johnson" userId="dec80153129495dc" providerId="LiveId" clId="{0B80A026-1A72-4389-A0BA-8C423C6210BD}" dt="2017-07-28T15:48:13.391" v="0" actId="478"/>
          <ac:spMkLst>
            <pc:docMk/>
            <pc:sldMk cId="2998175235" sldId="261"/>
            <ac:spMk id="2" creationId="{37684E88-FA57-4134-BAB7-E535B885BFA3}"/>
          </ac:spMkLst>
        </pc:spChg>
      </pc:sldChg>
      <pc:sldChg chg="addSp modSp">
        <pc:chgData name="Sandra Johnson" userId="dec80153129495dc" providerId="LiveId" clId="{0B80A026-1A72-4389-A0BA-8C423C6210BD}" dt="2017-07-28T15:48:13.391" v="0" actId="478"/>
        <pc:sldMkLst>
          <pc:docMk/>
          <pc:sldMk cId="3140106642" sldId="262"/>
        </pc:sldMkLst>
        <pc:spChg chg="add mod">
          <ac:chgData name="Sandra Johnson" userId="dec80153129495dc" providerId="LiveId" clId="{0B80A026-1A72-4389-A0BA-8C423C6210BD}" dt="2017-07-28T15:48:13.391" v="0" actId="478"/>
          <ac:spMkLst>
            <pc:docMk/>
            <pc:sldMk cId="3140106642" sldId="262"/>
            <ac:spMk id="2" creationId="{D0BEA9BC-8C7B-4F6F-8B1D-CC655E38C95D}"/>
          </ac:spMkLst>
        </pc:spChg>
      </pc:sldChg>
      <pc:sldChg chg="addSp modSp">
        <pc:chgData name="Sandra Johnson" userId="dec80153129495dc" providerId="LiveId" clId="{0B80A026-1A72-4389-A0BA-8C423C6210BD}" dt="2017-07-28T15:48:13.391" v="0" actId="478"/>
        <pc:sldMkLst>
          <pc:docMk/>
          <pc:sldMk cId="1489303549" sldId="263"/>
        </pc:sldMkLst>
        <pc:spChg chg="add mod">
          <ac:chgData name="Sandra Johnson" userId="dec80153129495dc" providerId="LiveId" clId="{0B80A026-1A72-4389-A0BA-8C423C6210BD}" dt="2017-07-28T15:48:13.391" v="0" actId="478"/>
          <ac:spMkLst>
            <pc:docMk/>
            <pc:sldMk cId="1489303549" sldId="263"/>
            <ac:spMk id="2" creationId="{245D0DFF-F239-47B5-9CF2-B14D16EFB405}"/>
          </ac:spMkLst>
        </pc:spChg>
      </pc:sldChg>
      <pc:sldChg chg="addSp modSp">
        <pc:chgData name="Sandra Johnson" userId="dec80153129495dc" providerId="LiveId" clId="{0B80A026-1A72-4389-A0BA-8C423C6210BD}" dt="2017-07-28T15:48:13.391" v="0" actId="478"/>
        <pc:sldMkLst>
          <pc:docMk/>
          <pc:sldMk cId="1457534109" sldId="264"/>
        </pc:sldMkLst>
        <pc:spChg chg="add mod">
          <ac:chgData name="Sandra Johnson" userId="dec80153129495dc" providerId="LiveId" clId="{0B80A026-1A72-4389-A0BA-8C423C6210BD}" dt="2017-07-28T15:48:13.391" v="0" actId="478"/>
          <ac:spMkLst>
            <pc:docMk/>
            <pc:sldMk cId="1457534109" sldId="264"/>
            <ac:spMk id="2" creationId="{5CC88234-D477-47B4-A6EA-B12B3D5EE2AF}"/>
          </ac:spMkLst>
        </pc:spChg>
      </pc:sldChg>
      <pc:sldChg chg="addSp modSp">
        <pc:chgData name="Sandra Johnson" userId="dec80153129495dc" providerId="LiveId" clId="{0B80A026-1A72-4389-A0BA-8C423C6210BD}" dt="2017-07-28T15:48:13.391" v="0" actId="478"/>
        <pc:sldMkLst>
          <pc:docMk/>
          <pc:sldMk cId="2871937851" sldId="265"/>
        </pc:sldMkLst>
        <pc:spChg chg="add mod">
          <ac:chgData name="Sandra Johnson" userId="dec80153129495dc" providerId="LiveId" clId="{0B80A026-1A72-4389-A0BA-8C423C6210BD}" dt="2017-07-28T15:48:13.391" v="0" actId="478"/>
          <ac:spMkLst>
            <pc:docMk/>
            <pc:sldMk cId="2871937851" sldId="265"/>
            <ac:spMk id="2" creationId="{9F1F46EF-2104-4264-AD1B-B743C648E259}"/>
          </ac:spMkLst>
        </pc:spChg>
      </pc:sldChg>
      <pc:sldChg chg="addSp modSp">
        <pc:chgData name="Sandra Johnson" userId="dec80153129495dc" providerId="LiveId" clId="{0B80A026-1A72-4389-A0BA-8C423C6210BD}" dt="2017-07-28T15:48:13.391" v="0" actId="478"/>
        <pc:sldMkLst>
          <pc:docMk/>
          <pc:sldMk cId="2276674131" sldId="272"/>
        </pc:sldMkLst>
        <pc:spChg chg="add mod">
          <ac:chgData name="Sandra Johnson" userId="dec80153129495dc" providerId="LiveId" clId="{0B80A026-1A72-4389-A0BA-8C423C6210BD}" dt="2017-07-28T15:48:13.391" v="0" actId="478"/>
          <ac:spMkLst>
            <pc:docMk/>
            <pc:sldMk cId="2276674131" sldId="272"/>
            <ac:spMk id="2" creationId="{A81D5D95-A8D1-4C55-B45A-D9471BF8831E}"/>
          </ac:spMkLst>
        </pc:spChg>
      </pc:sldChg>
      <pc:sldChg chg="addSp modSp">
        <pc:chgData name="Sandra Johnson" userId="dec80153129495dc" providerId="LiveId" clId="{0B80A026-1A72-4389-A0BA-8C423C6210BD}" dt="2017-07-28T15:48:13.391" v="0" actId="478"/>
        <pc:sldMkLst>
          <pc:docMk/>
          <pc:sldMk cId="1405277850" sldId="274"/>
        </pc:sldMkLst>
        <pc:spChg chg="add mod">
          <ac:chgData name="Sandra Johnson" userId="dec80153129495dc" providerId="LiveId" clId="{0B80A026-1A72-4389-A0BA-8C423C6210BD}" dt="2017-07-28T15:48:13.391" v="0" actId="478"/>
          <ac:spMkLst>
            <pc:docMk/>
            <pc:sldMk cId="1405277850" sldId="274"/>
            <ac:spMk id="3" creationId="{9CE8A5D4-628D-4487-82FC-DF0BCA7F78CD}"/>
          </ac:spMkLst>
        </pc:spChg>
      </pc:sldChg>
      <pc:sldChg chg="addSp modSp">
        <pc:chgData name="Sandra Johnson" userId="dec80153129495dc" providerId="LiveId" clId="{0B80A026-1A72-4389-A0BA-8C423C6210BD}" dt="2017-07-28T15:48:13.391" v="0" actId="478"/>
        <pc:sldMkLst>
          <pc:docMk/>
          <pc:sldMk cId="2945259560" sldId="275"/>
        </pc:sldMkLst>
        <pc:spChg chg="add mod">
          <ac:chgData name="Sandra Johnson" userId="dec80153129495dc" providerId="LiveId" clId="{0B80A026-1A72-4389-A0BA-8C423C6210BD}" dt="2017-07-28T15:48:13.391" v="0" actId="478"/>
          <ac:spMkLst>
            <pc:docMk/>
            <pc:sldMk cId="2945259560" sldId="275"/>
            <ac:spMk id="4" creationId="{3654B757-4EE3-4FA8-97FD-604A680E34B9}"/>
          </ac:spMkLst>
        </pc:spChg>
      </pc:sldChg>
      <pc:sldChg chg="addSp modSp">
        <pc:chgData name="Sandra Johnson" userId="dec80153129495dc" providerId="LiveId" clId="{0B80A026-1A72-4389-A0BA-8C423C6210BD}" dt="2017-07-28T15:48:13.391" v="0" actId="478"/>
        <pc:sldMkLst>
          <pc:docMk/>
          <pc:sldMk cId="4264453257" sldId="276"/>
        </pc:sldMkLst>
        <pc:spChg chg="add mod">
          <ac:chgData name="Sandra Johnson" userId="dec80153129495dc" providerId="LiveId" clId="{0B80A026-1A72-4389-A0BA-8C423C6210BD}" dt="2017-07-28T15:48:13.391" v="0" actId="478"/>
          <ac:spMkLst>
            <pc:docMk/>
            <pc:sldMk cId="4264453257" sldId="276"/>
            <ac:spMk id="4" creationId="{13F92005-C7E7-4917-BB87-E02DC4D4A38E}"/>
          </ac:spMkLst>
        </pc:spChg>
      </pc:sldChg>
      <pc:sldChg chg="addSp modSp">
        <pc:chgData name="Sandra Johnson" userId="dec80153129495dc" providerId="LiveId" clId="{0B80A026-1A72-4389-A0BA-8C423C6210BD}" dt="2017-07-28T15:48:13.391" v="0" actId="478"/>
        <pc:sldMkLst>
          <pc:docMk/>
          <pc:sldMk cId="1089749849" sldId="277"/>
        </pc:sldMkLst>
        <pc:spChg chg="add mod">
          <ac:chgData name="Sandra Johnson" userId="dec80153129495dc" providerId="LiveId" clId="{0B80A026-1A72-4389-A0BA-8C423C6210BD}" dt="2017-07-28T15:48:13.391" v="0" actId="478"/>
          <ac:spMkLst>
            <pc:docMk/>
            <pc:sldMk cId="1089749849" sldId="277"/>
            <ac:spMk id="4" creationId="{B14CED1B-5850-42D1-A2F5-F2AF26C38B74}"/>
          </ac:spMkLst>
        </pc:spChg>
      </pc:sldChg>
      <pc:sldChg chg="addSp modSp">
        <pc:chgData name="Sandra Johnson" userId="dec80153129495dc" providerId="LiveId" clId="{0B80A026-1A72-4389-A0BA-8C423C6210BD}" dt="2017-07-28T15:48:13.391" v="0" actId="478"/>
        <pc:sldMkLst>
          <pc:docMk/>
          <pc:sldMk cId="157597033" sldId="278"/>
        </pc:sldMkLst>
        <pc:spChg chg="add mod">
          <ac:chgData name="Sandra Johnson" userId="dec80153129495dc" providerId="LiveId" clId="{0B80A026-1A72-4389-A0BA-8C423C6210BD}" dt="2017-07-28T15:48:13.391" v="0" actId="478"/>
          <ac:spMkLst>
            <pc:docMk/>
            <pc:sldMk cId="157597033" sldId="278"/>
            <ac:spMk id="2" creationId="{09D94D99-B5D0-48ED-8B5E-55DEF19EA5DC}"/>
          </ac:spMkLst>
        </pc:spChg>
      </pc:sldChg>
      <pc:sldChg chg="addSp modSp">
        <pc:chgData name="Sandra Johnson" userId="dec80153129495dc" providerId="LiveId" clId="{0B80A026-1A72-4389-A0BA-8C423C6210BD}" dt="2017-07-28T15:48:13.391" v="0" actId="478"/>
        <pc:sldMkLst>
          <pc:docMk/>
          <pc:sldMk cId="1478361422" sldId="279"/>
        </pc:sldMkLst>
        <pc:spChg chg="add mod">
          <ac:chgData name="Sandra Johnson" userId="dec80153129495dc" providerId="LiveId" clId="{0B80A026-1A72-4389-A0BA-8C423C6210BD}" dt="2017-07-28T15:48:13.391" v="0" actId="478"/>
          <ac:spMkLst>
            <pc:docMk/>
            <pc:sldMk cId="1478361422" sldId="279"/>
            <ac:spMk id="2" creationId="{8A1CC20E-8155-4742-A4C9-EED7C0FD1C37}"/>
          </ac:spMkLst>
        </pc:spChg>
      </pc:sldChg>
      <pc:sldChg chg="addSp modSp">
        <pc:chgData name="Sandra Johnson" userId="dec80153129495dc" providerId="LiveId" clId="{0B80A026-1A72-4389-A0BA-8C423C6210BD}" dt="2017-07-28T15:48:13.391" v="0" actId="478"/>
        <pc:sldMkLst>
          <pc:docMk/>
          <pc:sldMk cId="1296012343" sldId="280"/>
        </pc:sldMkLst>
        <pc:spChg chg="add mod">
          <ac:chgData name="Sandra Johnson" userId="dec80153129495dc" providerId="LiveId" clId="{0B80A026-1A72-4389-A0BA-8C423C6210BD}" dt="2017-07-28T15:48:13.391" v="0" actId="478"/>
          <ac:spMkLst>
            <pc:docMk/>
            <pc:sldMk cId="1296012343" sldId="280"/>
            <ac:spMk id="2" creationId="{215CFA46-8470-4CBE-B750-44AE463B41DA}"/>
          </ac:spMkLst>
        </pc:spChg>
      </pc:sldChg>
      <pc:sldChg chg="addSp modSp">
        <pc:chgData name="Sandra Johnson" userId="dec80153129495dc" providerId="LiveId" clId="{0B80A026-1A72-4389-A0BA-8C423C6210BD}" dt="2017-07-28T15:48:13.391" v="0" actId="478"/>
        <pc:sldMkLst>
          <pc:docMk/>
          <pc:sldMk cId="593767470" sldId="282"/>
        </pc:sldMkLst>
        <pc:spChg chg="add mod">
          <ac:chgData name="Sandra Johnson" userId="dec80153129495dc" providerId="LiveId" clId="{0B80A026-1A72-4389-A0BA-8C423C6210BD}" dt="2017-07-28T15:48:13.391" v="0" actId="478"/>
          <ac:spMkLst>
            <pc:docMk/>
            <pc:sldMk cId="593767470" sldId="282"/>
            <ac:spMk id="2" creationId="{CFED86EA-2AB6-4E5E-99A9-84C5536BD769}"/>
          </ac:spMkLst>
        </pc:spChg>
      </pc:sldChg>
      <pc:sldChg chg="addSp modSp">
        <pc:chgData name="Sandra Johnson" userId="dec80153129495dc" providerId="LiveId" clId="{0B80A026-1A72-4389-A0BA-8C423C6210BD}" dt="2017-07-28T15:48:13.391" v="0" actId="478"/>
        <pc:sldMkLst>
          <pc:docMk/>
          <pc:sldMk cId="1047926592" sldId="283"/>
        </pc:sldMkLst>
        <pc:spChg chg="add mod">
          <ac:chgData name="Sandra Johnson" userId="dec80153129495dc" providerId="LiveId" clId="{0B80A026-1A72-4389-A0BA-8C423C6210BD}" dt="2017-07-28T15:48:13.391" v="0" actId="478"/>
          <ac:spMkLst>
            <pc:docMk/>
            <pc:sldMk cId="1047926592" sldId="283"/>
            <ac:spMk id="2" creationId="{8329B982-A0B9-4C75-BEA4-20DCAE1EA834}"/>
          </ac:spMkLst>
        </pc:spChg>
      </pc:sldChg>
      <pc:sldChg chg="addSp modSp">
        <pc:chgData name="Sandra Johnson" userId="dec80153129495dc" providerId="LiveId" clId="{0B80A026-1A72-4389-A0BA-8C423C6210BD}" dt="2017-07-28T15:48:13.391" v="0" actId="478"/>
        <pc:sldMkLst>
          <pc:docMk/>
          <pc:sldMk cId="125424288" sldId="284"/>
        </pc:sldMkLst>
        <pc:spChg chg="add mod">
          <ac:chgData name="Sandra Johnson" userId="dec80153129495dc" providerId="LiveId" clId="{0B80A026-1A72-4389-A0BA-8C423C6210BD}" dt="2017-07-28T15:48:13.391" v="0" actId="478"/>
          <ac:spMkLst>
            <pc:docMk/>
            <pc:sldMk cId="125424288" sldId="284"/>
            <ac:spMk id="2" creationId="{7915E787-2535-4A81-A8A6-07348E24EF3A}"/>
          </ac:spMkLst>
        </pc:spChg>
      </pc:sldChg>
      <pc:sldChg chg="addSp modSp">
        <pc:chgData name="Sandra Johnson" userId="dec80153129495dc" providerId="LiveId" clId="{0B80A026-1A72-4389-A0BA-8C423C6210BD}" dt="2017-07-28T15:48:13.391" v="0" actId="478"/>
        <pc:sldMkLst>
          <pc:docMk/>
          <pc:sldMk cId="3109085612" sldId="285"/>
        </pc:sldMkLst>
        <pc:spChg chg="add mod">
          <ac:chgData name="Sandra Johnson" userId="dec80153129495dc" providerId="LiveId" clId="{0B80A026-1A72-4389-A0BA-8C423C6210BD}" dt="2017-07-28T15:48:13.391" v="0" actId="478"/>
          <ac:spMkLst>
            <pc:docMk/>
            <pc:sldMk cId="3109085612" sldId="285"/>
            <ac:spMk id="2" creationId="{8284110A-1DE8-4219-B4C4-530BC4C34C94}"/>
          </ac:spMkLst>
        </pc:spChg>
      </pc:sldChg>
      <pc:sldChg chg="addSp modSp">
        <pc:chgData name="Sandra Johnson" userId="dec80153129495dc" providerId="LiveId" clId="{0B80A026-1A72-4389-A0BA-8C423C6210BD}" dt="2017-07-28T15:48:13.391" v="0" actId="478"/>
        <pc:sldMkLst>
          <pc:docMk/>
          <pc:sldMk cId="1066749556" sldId="286"/>
        </pc:sldMkLst>
        <pc:spChg chg="add mod">
          <ac:chgData name="Sandra Johnson" userId="dec80153129495dc" providerId="LiveId" clId="{0B80A026-1A72-4389-A0BA-8C423C6210BD}" dt="2017-07-28T15:48:13.391" v="0" actId="478"/>
          <ac:spMkLst>
            <pc:docMk/>
            <pc:sldMk cId="1066749556" sldId="286"/>
            <ac:spMk id="2" creationId="{086D89F1-508C-4805-AC19-46AD8DD1C133}"/>
          </ac:spMkLst>
        </pc:spChg>
      </pc:sldChg>
      <pc:sldChg chg="addSp modSp">
        <pc:chgData name="Sandra Johnson" userId="dec80153129495dc" providerId="LiveId" clId="{0B80A026-1A72-4389-A0BA-8C423C6210BD}" dt="2017-07-28T15:48:13.391" v="0" actId="478"/>
        <pc:sldMkLst>
          <pc:docMk/>
          <pc:sldMk cId="3485362873" sldId="287"/>
        </pc:sldMkLst>
        <pc:spChg chg="add mod">
          <ac:chgData name="Sandra Johnson" userId="dec80153129495dc" providerId="LiveId" clId="{0B80A026-1A72-4389-A0BA-8C423C6210BD}" dt="2017-07-28T15:48:13.391" v="0" actId="478"/>
          <ac:spMkLst>
            <pc:docMk/>
            <pc:sldMk cId="3485362873" sldId="287"/>
            <ac:spMk id="2" creationId="{F83551F6-7EC1-4405-B8C0-91907D7E3590}"/>
          </ac:spMkLst>
        </pc:spChg>
      </pc:sldChg>
      <pc:sldChg chg="addSp modSp">
        <pc:chgData name="Sandra Johnson" userId="dec80153129495dc" providerId="LiveId" clId="{0B80A026-1A72-4389-A0BA-8C423C6210BD}" dt="2017-07-28T15:48:13.391" v="0" actId="478"/>
        <pc:sldMkLst>
          <pc:docMk/>
          <pc:sldMk cId="4217469223" sldId="288"/>
        </pc:sldMkLst>
        <pc:spChg chg="add mod">
          <ac:chgData name="Sandra Johnson" userId="dec80153129495dc" providerId="LiveId" clId="{0B80A026-1A72-4389-A0BA-8C423C6210BD}" dt="2017-07-28T15:48:13.391" v="0" actId="478"/>
          <ac:spMkLst>
            <pc:docMk/>
            <pc:sldMk cId="4217469223" sldId="288"/>
            <ac:spMk id="2" creationId="{FE4E8F15-6149-44E3-B7C8-BDC64609DF37}"/>
          </ac:spMkLst>
        </pc:spChg>
      </pc:sldChg>
      <pc:sldChg chg="addSp modSp">
        <pc:chgData name="Sandra Johnson" userId="dec80153129495dc" providerId="LiveId" clId="{0B80A026-1A72-4389-A0BA-8C423C6210BD}" dt="2017-07-28T15:48:13.391" v="0" actId="478"/>
        <pc:sldMkLst>
          <pc:docMk/>
          <pc:sldMk cId="182391349" sldId="289"/>
        </pc:sldMkLst>
        <pc:spChg chg="add mod">
          <ac:chgData name="Sandra Johnson" userId="dec80153129495dc" providerId="LiveId" clId="{0B80A026-1A72-4389-A0BA-8C423C6210BD}" dt="2017-07-28T15:48:13.391" v="0" actId="478"/>
          <ac:spMkLst>
            <pc:docMk/>
            <pc:sldMk cId="182391349" sldId="289"/>
            <ac:spMk id="2" creationId="{1222EE53-32FC-4F11-9098-1E462882BA57}"/>
          </ac:spMkLst>
        </pc:spChg>
      </pc:sldChg>
      <pc:sldChg chg="addSp modSp">
        <pc:chgData name="Sandra Johnson" userId="dec80153129495dc" providerId="LiveId" clId="{0B80A026-1A72-4389-A0BA-8C423C6210BD}" dt="2017-07-28T15:48:13.391" v="0" actId="478"/>
        <pc:sldMkLst>
          <pc:docMk/>
          <pc:sldMk cId="666739374" sldId="290"/>
        </pc:sldMkLst>
        <pc:spChg chg="add mod">
          <ac:chgData name="Sandra Johnson" userId="dec80153129495dc" providerId="LiveId" clId="{0B80A026-1A72-4389-A0BA-8C423C6210BD}" dt="2017-07-28T15:48:13.391" v="0" actId="478"/>
          <ac:spMkLst>
            <pc:docMk/>
            <pc:sldMk cId="666739374" sldId="290"/>
            <ac:spMk id="2" creationId="{FBE06561-1A3E-47F1-A1BE-60E8D29CDD73}"/>
          </ac:spMkLst>
        </pc:spChg>
      </pc:sldChg>
      <pc:sldChg chg="addSp modSp">
        <pc:chgData name="Sandra Johnson" userId="dec80153129495dc" providerId="LiveId" clId="{0B80A026-1A72-4389-A0BA-8C423C6210BD}" dt="2017-07-28T15:48:13.391" v="0" actId="478"/>
        <pc:sldMkLst>
          <pc:docMk/>
          <pc:sldMk cId="3285346498" sldId="291"/>
        </pc:sldMkLst>
        <pc:spChg chg="add mod">
          <ac:chgData name="Sandra Johnson" userId="dec80153129495dc" providerId="LiveId" clId="{0B80A026-1A72-4389-A0BA-8C423C6210BD}" dt="2017-07-28T15:48:13.391" v="0" actId="478"/>
          <ac:spMkLst>
            <pc:docMk/>
            <pc:sldMk cId="3285346498" sldId="291"/>
            <ac:spMk id="2" creationId="{F6B519BE-858E-42E1-A4F3-943675071AC5}"/>
          </ac:spMkLst>
        </pc:spChg>
      </pc:sldChg>
      <pc:sldChg chg="addSp delSp modSp">
        <pc:chgData name="Sandra Johnson" userId="dec80153129495dc" providerId="LiveId" clId="{0B80A026-1A72-4389-A0BA-8C423C6210BD}" dt="2017-07-28T16:01:56.142" v="1" actId="478"/>
        <pc:sldMkLst>
          <pc:docMk/>
          <pc:sldMk cId="3041376139" sldId="293"/>
        </pc:sldMkLst>
        <pc:spChg chg="add mod">
          <ac:chgData name="Sandra Johnson" userId="dec80153129495dc" providerId="LiveId" clId="{0B80A026-1A72-4389-A0BA-8C423C6210BD}" dt="2017-07-28T15:48:13.391" v="0" actId="478"/>
          <ac:spMkLst>
            <pc:docMk/>
            <pc:sldMk cId="3041376139" sldId="293"/>
            <ac:spMk id="2" creationId="{68C1FC51-A2EC-453E-B8CE-F35603D0C11C}"/>
          </ac:spMkLst>
        </pc:spChg>
        <pc:spChg chg="add mod">
          <ac:chgData name="Sandra Johnson" userId="dec80153129495dc" providerId="LiveId" clId="{0B80A026-1A72-4389-A0BA-8C423C6210BD}" dt="2017-07-28T16:01:56.142" v="1" actId="478"/>
          <ac:spMkLst>
            <pc:docMk/>
            <pc:sldMk cId="3041376139" sldId="293"/>
            <ac:spMk id="4" creationId="{DDF52C0F-481E-45AF-B7A3-3F5598B3302A}"/>
          </ac:spMkLst>
        </pc:spChg>
        <pc:spChg chg="del">
          <ac:chgData name="Sandra Johnson" userId="dec80153129495dc" providerId="LiveId" clId="{0B80A026-1A72-4389-A0BA-8C423C6210BD}" dt="2017-07-28T16:01:56.142" v="1" actId="478"/>
          <ac:spMkLst>
            <pc:docMk/>
            <pc:sldMk cId="3041376139" sldId="293"/>
            <ac:spMk id="14" creationId="{ED679621-7148-4290-872A-35BFF18EC819}"/>
          </ac:spMkLst>
        </pc:spChg>
      </pc:sldChg>
      <pc:sldChg chg="addSp modSp">
        <pc:chgData name="Sandra Johnson" userId="dec80153129495dc" providerId="LiveId" clId="{0B80A026-1A72-4389-A0BA-8C423C6210BD}" dt="2017-07-28T15:48:13.391" v="0" actId="478"/>
        <pc:sldMkLst>
          <pc:docMk/>
          <pc:sldMk cId="4145491084" sldId="294"/>
        </pc:sldMkLst>
        <pc:spChg chg="add mod">
          <ac:chgData name="Sandra Johnson" userId="dec80153129495dc" providerId="LiveId" clId="{0B80A026-1A72-4389-A0BA-8C423C6210BD}" dt="2017-07-28T15:48:13.391" v="0" actId="478"/>
          <ac:spMkLst>
            <pc:docMk/>
            <pc:sldMk cId="4145491084" sldId="294"/>
            <ac:spMk id="2" creationId="{C99F55A9-FE2A-4D47-B53B-6549B47CF0F1}"/>
          </ac:spMkLst>
        </pc:spChg>
      </pc:sldChg>
      <pc:sldChg chg="addSp modSp">
        <pc:chgData name="Sandra Johnson" userId="dec80153129495dc" providerId="LiveId" clId="{0B80A026-1A72-4389-A0BA-8C423C6210BD}" dt="2017-07-28T15:48:13.391" v="0" actId="478"/>
        <pc:sldMkLst>
          <pc:docMk/>
          <pc:sldMk cId="3277912635" sldId="295"/>
        </pc:sldMkLst>
        <pc:spChg chg="add mod">
          <ac:chgData name="Sandra Johnson" userId="dec80153129495dc" providerId="LiveId" clId="{0B80A026-1A72-4389-A0BA-8C423C6210BD}" dt="2017-07-28T15:48:13.391" v="0" actId="478"/>
          <ac:spMkLst>
            <pc:docMk/>
            <pc:sldMk cId="3277912635" sldId="295"/>
            <ac:spMk id="2" creationId="{DC394D0A-88FC-41CF-A910-A3FAEC647C3A}"/>
          </ac:spMkLst>
        </pc:spChg>
      </pc:sldChg>
      <pc:sldChg chg="addSp modSp">
        <pc:chgData name="Sandra Johnson" userId="dec80153129495dc" providerId="LiveId" clId="{0B80A026-1A72-4389-A0BA-8C423C6210BD}" dt="2017-07-28T15:48:13.391" v="0" actId="478"/>
        <pc:sldMkLst>
          <pc:docMk/>
          <pc:sldMk cId="3743451484" sldId="296"/>
        </pc:sldMkLst>
        <pc:spChg chg="add mod">
          <ac:chgData name="Sandra Johnson" userId="dec80153129495dc" providerId="LiveId" clId="{0B80A026-1A72-4389-A0BA-8C423C6210BD}" dt="2017-07-28T15:48:13.391" v="0" actId="478"/>
          <ac:spMkLst>
            <pc:docMk/>
            <pc:sldMk cId="3743451484" sldId="296"/>
            <ac:spMk id="2" creationId="{0AEAADED-BE1A-4A3D-93F6-7F251DC077E9}"/>
          </ac:spMkLst>
        </pc:spChg>
      </pc:sldChg>
      <pc:sldChg chg="addSp modSp">
        <pc:chgData name="Sandra Johnson" userId="dec80153129495dc" providerId="LiveId" clId="{0B80A026-1A72-4389-A0BA-8C423C6210BD}" dt="2017-07-28T15:48:13.391" v="0" actId="478"/>
        <pc:sldMkLst>
          <pc:docMk/>
          <pc:sldMk cId="4080778875" sldId="297"/>
        </pc:sldMkLst>
        <pc:spChg chg="add mod">
          <ac:chgData name="Sandra Johnson" userId="dec80153129495dc" providerId="LiveId" clId="{0B80A026-1A72-4389-A0BA-8C423C6210BD}" dt="2017-07-28T15:48:13.391" v="0" actId="478"/>
          <ac:spMkLst>
            <pc:docMk/>
            <pc:sldMk cId="4080778875" sldId="297"/>
            <ac:spMk id="2" creationId="{404941F5-AAFE-43B6-B8F6-127B66D58883}"/>
          </ac:spMkLst>
        </pc:spChg>
      </pc:sldChg>
      <pc:sldChg chg="addSp modSp">
        <pc:chgData name="Sandra Johnson" userId="dec80153129495dc" providerId="LiveId" clId="{0B80A026-1A72-4389-A0BA-8C423C6210BD}" dt="2017-07-28T15:48:13.391" v="0" actId="478"/>
        <pc:sldMkLst>
          <pc:docMk/>
          <pc:sldMk cId="650448318" sldId="298"/>
        </pc:sldMkLst>
        <pc:spChg chg="add mod">
          <ac:chgData name="Sandra Johnson" userId="dec80153129495dc" providerId="LiveId" clId="{0B80A026-1A72-4389-A0BA-8C423C6210BD}" dt="2017-07-28T15:48:13.391" v="0" actId="478"/>
          <ac:spMkLst>
            <pc:docMk/>
            <pc:sldMk cId="650448318" sldId="298"/>
            <ac:spMk id="2" creationId="{E57D3D79-1417-4DD7-85A5-CD20DE039033}"/>
          </ac:spMkLst>
        </pc:spChg>
      </pc:sldChg>
      <pc:sldChg chg="addSp modSp">
        <pc:chgData name="Sandra Johnson" userId="dec80153129495dc" providerId="LiveId" clId="{0B80A026-1A72-4389-A0BA-8C423C6210BD}" dt="2017-07-28T15:48:13.391" v="0" actId="478"/>
        <pc:sldMkLst>
          <pc:docMk/>
          <pc:sldMk cId="618846083" sldId="301"/>
        </pc:sldMkLst>
        <pc:spChg chg="add mod">
          <ac:chgData name="Sandra Johnson" userId="dec80153129495dc" providerId="LiveId" clId="{0B80A026-1A72-4389-A0BA-8C423C6210BD}" dt="2017-07-28T15:48:13.391" v="0" actId="478"/>
          <ac:spMkLst>
            <pc:docMk/>
            <pc:sldMk cId="618846083" sldId="301"/>
            <ac:spMk id="3" creationId="{0E9C3DAB-C053-4964-8F3E-9C05A5C00698}"/>
          </ac:spMkLst>
        </pc:spChg>
      </pc:sldChg>
      <pc:sldChg chg="addSp modSp">
        <pc:chgData name="Sandra Johnson" userId="dec80153129495dc" providerId="LiveId" clId="{0B80A026-1A72-4389-A0BA-8C423C6210BD}" dt="2017-07-28T15:48:13.391" v="0" actId="478"/>
        <pc:sldMkLst>
          <pc:docMk/>
          <pc:sldMk cId="3460085677" sldId="302"/>
        </pc:sldMkLst>
        <pc:spChg chg="add mod">
          <ac:chgData name="Sandra Johnson" userId="dec80153129495dc" providerId="LiveId" clId="{0B80A026-1A72-4389-A0BA-8C423C6210BD}" dt="2017-07-28T15:48:13.391" v="0" actId="478"/>
          <ac:spMkLst>
            <pc:docMk/>
            <pc:sldMk cId="3460085677" sldId="302"/>
            <ac:spMk id="2" creationId="{77E361C6-45DC-448E-928C-F22300E09BCE}"/>
          </ac:spMkLst>
        </pc:spChg>
      </pc:sldChg>
      <pc:sldChg chg="addSp modSp">
        <pc:chgData name="Sandra Johnson" userId="dec80153129495dc" providerId="LiveId" clId="{0B80A026-1A72-4389-A0BA-8C423C6210BD}" dt="2017-07-28T15:48:13.391" v="0" actId="478"/>
        <pc:sldMkLst>
          <pc:docMk/>
          <pc:sldMk cId="3761092869" sldId="303"/>
        </pc:sldMkLst>
        <pc:spChg chg="add mod">
          <ac:chgData name="Sandra Johnson" userId="dec80153129495dc" providerId="LiveId" clId="{0B80A026-1A72-4389-A0BA-8C423C6210BD}" dt="2017-07-28T15:48:13.391" v="0" actId="478"/>
          <ac:spMkLst>
            <pc:docMk/>
            <pc:sldMk cId="3761092869" sldId="303"/>
            <ac:spMk id="2" creationId="{294BF17D-6B3E-4E7C-AF22-5C6D4AF44E7A}"/>
          </ac:spMkLst>
        </pc:spChg>
      </pc:sldChg>
      <pc:sldChg chg="addSp modSp">
        <pc:chgData name="Sandra Johnson" userId="dec80153129495dc" providerId="LiveId" clId="{0B80A026-1A72-4389-A0BA-8C423C6210BD}" dt="2017-07-28T15:48:13.391" v="0" actId="478"/>
        <pc:sldMkLst>
          <pc:docMk/>
          <pc:sldMk cId="3754623094" sldId="305"/>
        </pc:sldMkLst>
        <pc:spChg chg="add mod">
          <ac:chgData name="Sandra Johnson" userId="dec80153129495dc" providerId="LiveId" clId="{0B80A026-1A72-4389-A0BA-8C423C6210BD}" dt="2017-07-28T15:48:13.391" v="0" actId="478"/>
          <ac:spMkLst>
            <pc:docMk/>
            <pc:sldMk cId="3754623094" sldId="305"/>
            <ac:spMk id="2" creationId="{14A862B0-7C53-443F-B18E-4E6761FAD331}"/>
          </ac:spMkLst>
        </pc:spChg>
      </pc:sldChg>
      <pc:sldChg chg="addSp modSp">
        <pc:chgData name="Sandra Johnson" userId="dec80153129495dc" providerId="LiveId" clId="{0B80A026-1A72-4389-A0BA-8C423C6210BD}" dt="2017-07-28T15:48:13.391" v="0" actId="478"/>
        <pc:sldMkLst>
          <pc:docMk/>
          <pc:sldMk cId="4230216519" sldId="307"/>
        </pc:sldMkLst>
        <pc:spChg chg="add mod">
          <ac:chgData name="Sandra Johnson" userId="dec80153129495dc" providerId="LiveId" clId="{0B80A026-1A72-4389-A0BA-8C423C6210BD}" dt="2017-07-28T15:48:13.391" v="0" actId="478"/>
          <ac:spMkLst>
            <pc:docMk/>
            <pc:sldMk cId="4230216519" sldId="307"/>
            <ac:spMk id="2" creationId="{CA68187E-24E0-4B98-8CD1-352A94E5EEE3}"/>
          </ac:spMkLst>
        </pc:spChg>
      </pc:sldChg>
      <pc:sldChg chg="addSp modSp">
        <pc:chgData name="Sandra Johnson" userId="dec80153129495dc" providerId="LiveId" clId="{0B80A026-1A72-4389-A0BA-8C423C6210BD}" dt="2017-07-28T15:48:13.391" v="0" actId="478"/>
        <pc:sldMkLst>
          <pc:docMk/>
          <pc:sldMk cId="3412565503" sldId="310"/>
        </pc:sldMkLst>
        <pc:spChg chg="add mod">
          <ac:chgData name="Sandra Johnson" userId="dec80153129495dc" providerId="LiveId" clId="{0B80A026-1A72-4389-A0BA-8C423C6210BD}" dt="2017-07-28T15:48:13.391" v="0" actId="478"/>
          <ac:spMkLst>
            <pc:docMk/>
            <pc:sldMk cId="3412565503" sldId="310"/>
            <ac:spMk id="3" creationId="{2F7ECC15-CA64-4825-924C-4ED8EF2F9011}"/>
          </ac:spMkLst>
        </pc:spChg>
      </pc:sldChg>
      <pc:sldChg chg="addSp modSp">
        <pc:chgData name="Sandra Johnson" userId="dec80153129495dc" providerId="LiveId" clId="{0B80A026-1A72-4389-A0BA-8C423C6210BD}" dt="2017-07-28T15:48:13.391" v="0" actId="478"/>
        <pc:sldMkLst>
          <pc:docMk/>
          <pc:sldMk cId="1075014117" sldId="311"/>
        </pc:sldMkLst>
        <pc:spChg chg="add mod">
          <ac:chgData name="Sandra Johnson" userId="dec80153129495dc" providerId="LiveId" clId="{0B80A026-1A72-4389-A0BA-8C423C6210BD}" dt="2017-07-28T15:48:13.391" v="0" actId="478"/>
          <ac:spMkLst>
            <pc:docMk/>
            <pc:sldMk cId="1075014117" sldId="311"/>
            <ac:spMk id="3" creationId="{9B81231B-FAC6-4B68-A69F-2D208119DCA9}"/>
          </ac:spMkLst>
        </pc:spChg>
      </pc:sldChg>
      <pc:sldChg chg="addSp modSp">
        <pc:chgData name="Sandra Johnson" userId="dec80153129495dc" providerId="LiveId" clId="{0B80A026-1A72-4389-A0BA-8C423C6210BD}" dt="2017-07-28T15:48:13.391" v="0" actId="478"/>
        <pc:sldMkLst>
          <pc:docMk/>
          <pc:sldMk cId="1986680747" sldId="312"/>
        </pc:sldMkLst>
        <pc:spChg chg="add mod">
          <ac:chgData name="Sandra Johnson" userId="dec80153129495dc" providerId="LiveId" clId="{0B80A026-1A72-4389-A0BA-8C423C6210BD}" dt="2017-07-28T15:48:13.391" v="0" actId="478"/>
          <ac:spMkLst>
            <pc:docMk/>
            <pc:sldMk cId="1986680747" sldId="312"/>
            <ac:spMk id="3" creationId="{68F923F7-F5F3-4713-8FB8-A4879E6ACE2E}"/>
          </ac:spMkLst>
        </pc:spChg>
      </pc:sldChg>
      <pc:sldChg chg="addSp modSp">
        <pc:chgData name="Sandra Johnson" userId="dec80153129495dc" providerId="LiveId" clId="{0B80A026-1A72-4389-A0BA-8C423C6210BD}" dt="2017-07-28T15:48:13.391" v="0" actId="478"/>
        <pc:sldMkLst>
          <pc:docMk/>
          <pc:sldMk cId="3815978431" sldId="313"/>
        </pc:sldMkLst>
        <pc:spChg chg="add mod">
          <ac:chgData name="Sandra Johnson" userId="dec80153129495dc" providerId="LiveId" clId="{0B80A026-1A72-4389-A0BA-8C423C6210BD}" dt="2017-07-28T15:48:13.391" v="0" actId="478"/>
          <ac:spMkLst>
            <pc:docMk/>
            <pc:sldMk cId="3815978431" sldId="313"/>
            <ac:spMk id="3" creationId="{14C63EAE-C143-4AD0-A56C-D99BF989BB18}"/>
          </ac:spMkLst>
        </pc:spChg>
      </pc:sldChg>
      <pc:sldChg chg="addSp modSp">
        <pc:chgData name="Sandra Johnson" userId="dec80153129495dc" providerId="LiveId" clId="{0B80A026-1A72-4389-A0BA-8C423C6210BD}" dt="2017-07-28T15:48:13.391" v="0" actId="478"/>
        <pc:sldMkLst>
          <pc:docMk/>
          <pc:sldMk cId="2685139138" sldId="314"/>
        </pc:sldMkLst>
        <pc:spChg chg="add mod">
          <ac:chgData name="Sandra Johnson" userId="dec80153129495dc" providerId="LiveId" clId="{0B80A026-1A72-4389-A0BA-8C423C6210BD}" dt="2017-07-28T15:48:13.391" v="0" actId="478"/>
          <ac:spMkLst>
            <pc:docMk/>
            <pc:sldMk cId="2685139138" sldId="314"/>
            <ac:spMk id="3" creationId="{865625BD-D52D-4DF1-8D4D-F4B03B57D066}"/>
          </ac:spMkLst>
        </pc:spChg>
      </pc:sldChg>
      <pc:sldChg chg="addSp modSp">
        <pc:chgData name="Sandra Johnson" userId="dec80153129495dc" providerId="LiveId" clId="{0B80A026-1A72-4389-A0BA-8C423C6210BD}" dt="2017-07-28T15:48:13.391" v="0" actId="478"/>
        <pc:sldMkLst>
          <pc:docMk/>
          <pc:sldMk cId="1622320880" sldId="316"/>
        </pc:sldMkLst>
        <pc:spChg chg="add mod">
          <ac:chgData name="Sandra Johnson" userId="dec80153129495dc" providerId="LiveId" clId="{0B80A026-1A72-4389-A0BA-8C423C6210BD}" dt="2017-07-28T15:48:13.391" v="0" actId="478"/>
          <ac:spMkLst>
            <pc:docMk/>
            <pc:sldMk cId="1622320880" sldId="316"/>
            <ac:spMk id="2" creationId="{0A588129-F109-44EA-99F8-B3F0D1014068}"/>
          </ac:spMkLst>
        </pc:spChg>
      </pc:sldChg>
      <pc:sldChg chg="addSp delSp modSp">
        <pc:chgData name="Sandra Johnson" userId="dec80153129495dc" providerId="LiveId" clId="{0B80A026-1A72-4389-A0BA-8C423C6210BD}" dt="2017-07-28T16:32:21.691" v="5"/>
        <pc:sldMkLst>
          <pc:docMk/>
          <pc:sldMk cId="2037164336" sldId="318"/>
        </pc:sldMkLst>
        <pc:spChg chg="del">
          <ac:chgData name="Sandra Johnson" userId="dec80153129495dc" providerId="LiveId" clId="{0B80A026-1A72-4389-A0BA-8C423C6210BD}" dt="2017-07-28T16:32:16.334" v="2" actId="478"/>
          <ac:spMkLst>
            <pc:docMk/>
            <pc:sldMk cId="2037164336" sldId="318"/>
            <ac:spMk id="3" creationId="{1E5E04A4-90D7-4320-AA18-B1365650EC0B}"/>
          </ac:spMkLst>
        </pc:spChg>
        <pc:spChg chg="add mod">
          <ac:chgData name="Sandra Johnson" userId="dec80153129495dc" providerId="LiveId" clId="{0B80A026-1A72-4389-A0BA-8C423C6210BD}" dt="2017-07-28T15:48:13.391" v="0" actId="478"/>
          <ac:spMkLst>
            <pc:docMk/>
            <pc:sldMk cId="2037164336" sldId="318"/>
            <ac:spMk id="4" creationId="{B41198E1-0D25-42DC-A897-5D083CB9C8BC}"/>
          </ac:spMkLst>
        </pc:spChg>
        <pc:spChg chg="del mod">
          <ac:chgData name="Sandra Johnson" userId="dec80153129495dc" providerId="LiveId" clId="{0B80A026-1A72-4389-A0BA-8C423C6210BD}" dt="2017-07-28T16:32:19.844" v="4" actId="478"/>
          <ac:spMkLst>
            <pc:docMk/>
            <pc:sldMk cId="2037164336" sldId="318"/>
            <ac:spMk id="11" creationId="{F28FFC2A-38BB-4188-AF8D-2E0A31784B96}"/>
          </ac:spMkLst>
        </pc:spChg>
        <pc:grpChg chg="add">
          <ac:chgData name="Sandra Johnson" userId="dec80153129495dc" providerId="LiveId" clId="{0B80A026-1A72-4389-A0BA-8C423C6210BD}" dt="2017-07-28T16:32:21.691" v="5"/>
          <ac:grpSpMkLst>
            <pc:docMk/>
            <pc:sldMk cId="2037164336" sldId="318"/>
            <ac:grpSpMk id="10" creationId="{5405557E-1109-46EF-8981-F3D1D10E76CF}"/>
          </ac:grpSpMkLst>
        </pc:grpChg>
        <pc:picChg chg="del">
          <ac:chgData name="Sandra Johnson" userId="dec80153129495dc" providerId="LiveId" clId="{0B80A026-1A72-4389-A0BA-8C423C6210BD}" dt="2017-07-28T16:32:16.334" v="2" actId="478"/>
          <ac:picMkLst>
            <pc:docMk/>
            <pc:sldMk cId="2037164336" sldId="318"/>
            <ac:picMk id="2" creationId="{87649128-1177-4447-A28C-245BFCCDBB5F}"/>
          </ac:picMkLst>
        </pc:picChg>
      </pc:sldChg>
      <pc:sldChg chg="addSp modSp">
        <pc:chgData name="Sandra Johnson" userId="dec80153129495dc" providerId="LiveId" clId="{0B80A026-1A72-4389-A0BA-8C423C6210BD}" dt="2017-07-28T15:48:13.391" v="0" actId="478"/>
        <pc:sldMkLst>
          <pc:docMk/>
          <pc:sldMk cId="478385006" sldId="320"/>
        </pc:sldMkLst>
        <pc:spChg chg="add mod">
          <ac:chgData name="Sandra Johnson" userId="dec80153129495dc" providerId="LiveId" clId="{0B80A026-1A72-4389-A0BA-8C423C6210BD}" dt="2017-07-28T15:48:13.391" v="0" actId="478"/>
          <ac:spMkLst>
            <pc:docMk/>
            <pc:sldMk cId="478385006" sldId="320"/>
            <ac:spMk id="30" creationId="{FEDC7185-89C2-400C-AD27-FF34E2BF3389}"/>
          </ac:spMkLst>
        </pc:spChg>
      </pc:sldChg>
      <pc:sldChg chg="addSp modSp">
        <pc:chgData name="Sandra Johnson" userId="dec80153129495dc" providerId="LiveId" clId="{0B80A026-1A72-4389-A0BA-8C423C6210BD}" dt="2017-07-28T15:48:13.391" v="0" actId="478"/>
        <pc:sldMkLst>
          <pc:docMk/>
          <pc:sldMk cId="791213858" sldId="325"/>
        </pc:sldMkLst>
        <pc:spChg chg="add mod">
          <ac:chgData name="Sandra Johnson" userId="dec80153129495dc" providerId="LiveId" clId="{0B80A026-1A72-4389-A0BA-8C423C6210BD}" dt="2017-07-28T15:48:13.391" v="0" actId="478"/>
          <ac:spMkLst>
            <pc:docMk/>
            <pc:sldMk cId="791213858" sldId="325"/>
            <ac:spMk id="5" creationId="{B560D214-462A-4EA9-9CBC-F947CA004899}"/>
          </ac:spMkLst>
        </pc:spChg>
      </pc:sldChg>
      <pc:sldChg chg="addSp modSp">
        <pc:chgData name="Sandra Johnson" userId="dec80153129495dc" providerId="LiveId" clId="{0B80A026-1A72-4389-A0BA-8C423C6210BD}" dt="2017-07-28T15:48:13.391" v="0" actId="478"/>
        <pc:sldMkLst>
          <pc:docMk/>
          <pc:sldMk cId="49275516" sldId="326"/>
        </pc:sldMkLst>
        <pc:spChg chg="add mod">
          <ac:chgData name="Sandra Johnson" userId="dec80153129495dc" providerId="LiveId" clId="{0B80A026-1A72-4389-A0BA-8C423C6210BD}" dt="2017-07-28T15:48:13.391" v="0" actId="478"/>
          <ac:spMkLst>
            <pc:docMk/>
            <pc:sldMk cId="49275516" sldId="326"/>
            <ac:spMk id="3" creationId="{BCCA8FDD-A849-4724-9030-E6C74095CFE9}"/>
          </ac:spMkLst>
        </pc:spChg>
      </pc:sldChg>
      <pc:sldChg chg="addSp modSp">
        <pc:chgData name="Sandra Johnson" userId="dec80153129495dc" providerId="LiveId" clId="{0B80A026-1A72-4389-A0BA-8C423C6210BD}" dt="2017-07-28T15:48:13.391" v="0" actId="478"/>
        <pc:sldMkLst>
          <pc:docMk/>
          <pc:sldMk cId="2636440259" sldId="329"/>
        </pc:sldMkLst>
        <pc:spChg chg="add mod">
          <ac:chgData name="Sandra Johnson" userId="dec80153129495dc" providerId="LiveId" clId="{0B80A026-1A72-4389-A0BA-8C423C6210BD}" dt="2017-07-28T15:48:13.391" v="0" actId="478"/>
          <ac:spMkLst>
            <pc:docMk/>
            <pc:sldMk cId="2636440259" sldId="329"/>
            <ac:spMk id="6" creationId="{E77DA625-0F86-4521-84EB-6A992423141C}"/>
          </ac:spMkLst>
        </pc:spChg>
      </pc:sldChg>
      <pc:sldChg chg="addSp modSp">
        <pc:chgData name="Sandra Johnson" userId="dec80153129495dc" providerId="LiveId" clId="{0B80A026-1A72-4389-A0BA-8C423C6210BD}" dt="2017-07-28T15:48:13.391" v="0" actId="478"/>
        <pc:sldMkLst>
          <pc:docMk/>
          <pc:sldMk cId="3566492995" sldId="330"/>
        </pc:sldMkLst>
        <pc:spChg chg="add mod">
          <ac:chgData name="Sandra Johnson" userId="dec80153129495dc" providerId="LiveId" clId="{0B80A026-1A72-4389-A0BA-8C423C6210BD}" dt="2017-07-28T15:48:13.391" v="0" actId="478"/>
          <ac:spMkLst>
            <pc:docMk/>
            <pc:sldMk cId="3566492995" sldId="330"/>
            <ac:spMk id="6" creationId="{14C2FCF6-3107-4C35-B19D-7D58591D5616}"/>
          </ac:spMkLst>
        </pc:sp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tags" Target="../tags/tag60.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8ED97C-F701-41FC-94E9-109716EC6620}" type="datetimeFigureOut">
              <a:rPr lang="en-US" smtClean="0"/>
              <a:t>7/18/18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AE7BC8-4270-4E63-AF58-7C8A1912220D}" type="slidenum">
              <a:rPr lang="en-US" smtClean="0"/>
              <a:t>‹#›</a:t>
            </a:fld>
            <a:endParaRPr lang="en-US"/>
          </a:p>
        </p:txBody>
      </p:sp>
    </p:spTree>
    <p:custDataLst>
      <p:tags r:id="rId2"/>
    </p:custDataLst>
    <p:extLst>
      <p:ext uri="{BB962C8B-B14F-4D97-AF65-F5344CB8AC3E}">
        <p14:creationId xmlns:p14="http://schemas.microsoft.com/office/powerpoint/2010/main" val="3139750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7/18/18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dirty="0"/>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Instructor Notes:
</a:t>
            </a:r>
          </a:p>
          <a:p>
            <a:r>
              <a:rPr lang="en-US" b="0" dirty="0"/>
              <a:t>Please Refer to the Participant Notes.</a:t>
            </a:r>
            <a:r>
              <a:rPr lang="en-US" dirty="0"/>
              <a:t>
</a:t>
            </a:r>
            <a:r>
              <a:rPr lang="en-US" b="1" dirty="0"/>
              <a:t>Participant Notes:
</a:t>
            </a:r>
          </a:p>
          <a:p>
            <a:r>
              <a:rPr lang="en-US" b="0" dirty="0"/>
              <a:t>These are the objectives for the course</a:t>
            </a:r>
          </a:p>
        </p:txBody>
      </p:sp>
    </p:spTree>
    <p:extLst>
      <p:ext uri="{BB962C8B-B14F-4D97-AF65-F5344CB8AC3E}">
        <p14:creationId xmlns:p14="http://schemas.microsoft.com/office/powerpoint/2010/main" val="1119726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endParaRPr lang="en-US" b="1" dirty="0"/>
          </a:p>
          <a:p>
            <a:r>
              <a:rPr lang="en-US" b="0" dirty="0"/>
              <a:t>Please Refer to the Participant Notes.</a:t>
            </a:r>
            <a:r>
              <a:rPr lang="en-US" dirty="0"/>
              <a:t>
</a:t>
            </a:r>
            <a:r>
              <a:rPr dirty="0"/>
              <a:t>
</a:t>
            </a:r>
            <a:r>
              <a:rPr b="1" dirty="0"/>
              <a:t>Participant Notes:
</a:t>
            </a:r>
            <a:r>
              <a:rPr dirty="0"/>
              <a:t>
”Dependency Hell” is the extension of the DLL hell problem to other platforms and situations. Indeed, the fact that we have decades of “DLL Hell” or “Dependency Hell” war stories means that we’ve not yet come up with the perfect solution to this problem.
</a:t>
            </a:r>
          </a:p>
        </p:txBody>
      </p:sp>
      <p:sp>
        <p:nvSpPr>
          <p:cNvPr id="4" name="Slide Number Placeholder 3"/>
          <p:cNvSpPr>
            <a:spLocks noGrp="1"/>
          </p:cNvSpPr>
          <p:nvPr>
            <p:ph type="sldNum" sz="quarter" idx="5"/>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endParaRPr lang="en-US" b="1" dirty="0"/>
          </a:p>
          <a:p>
            <a:r>
              <a:rPr lang="en-US" b="0" dirty="0"/>
              <a:t>Please Refer to the Participant Notes.</a:t>
            </a:r>
            <a:r>
              <a:rPr lang="en-US" dirty="0"/>
              <a:t>
</a:t>
            </a:r>
            <a:r>
              <a:rPr dirty="0"/>
              <a:t>
</a:t>
            </a:r>
            <a:r>
              <a:rPr b="1" dirty="0"/>
              <a:t>Participant Notes:
</a:t>
            </a:r>
            <a:r>
              <a:rPr dirty="0"/>
              <a:t>
Fortunately, Dependency Hell isn’t usually a fatal problem.   Static Linking is one solution that we see in both Windows and Java – just include all dependencies together in the same .EXE (Windows) or .JAR (java).  Since most application code isn’t’ really all that big on a modern system, sometimes trying to share code between multiple applications is just a big waste of time.
There are some ingenious solutions to the problem. Microsoft, for example, invented the GAC (Global Application Cache) for .NET assemblies, to avoid dependency hell problems.  Unfortunately, it only applies to managed .NET code and the .DLL hell problems tend to occur more with the unmanaged Windows DLLs.
Even when these solutions work, they only fix the problem for the one application.   And, any dependencies on the filesystem aren’t helped at all.  Nor are there any isolation between processes.  These mean that these solutions aren’t the silver bullet that we would like to see.
</a:t>
            </a:r>
          </a:p>
        </p:txBody>
      </p:sp>
      <p:sp>
        <p:nvSpPr>
          <p:cNvPr id="4" name="Slide Number Placeholder 3"/>
          <p:cNvSpPr>
            <a:spLocks noGrp="1"/>
          </p:cNvSpPr>
          <p:nvPr>
            <p:ph type="sldNum" sz="quarter" idx="5"/>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endParaRPr lang="en-US" b="1" dirty="0"/>
          </a:p>
          <a:p>
            <a:r>
              <a:rPr lang="en-US" b="0" dirty="0"/>
              <a:t>Please Refer to the Participant Notes.</a:t>
            </a:r>
            <a:r>
              <a:rPr lang="en-US" dirty="0"/>
              <a:t>
</a:t>
            </a:r>
            <a:r>
              <a:rPr dirty="0"/>
              <a:t>
</a:t>
            </a:r>
            <a:r>
              <a:rPr b="1" dirty="0"/>
              <a:t>Participant Notes:
</a:t>
            </a:r>
            <a:r>
              <a:rPr dirty="0"/>
              <a:t>
This “Matrix From Hell” is adapted from the website http://</a:t>
            </a:r>
            <a:r>
              <a:rPr dirty="0" err="1"/>
              <a:t>www.docker.com</a:t>
            </a:r>
            <a:r>
              <a:rPr dirty="0"/>
              <a:t> /  The idea here is that we have a number of different components to our app: front-end, back-end, various DBs, services, queues, etc.  These things all come together to make our app, like pieces of the puzzle.  Those pieces will have to be assembled in just the right way on each of our deployment platforms, from local to test, to QA.  How  do we ensure that our app works the same way on each of them?  There are many combinations of factors, which is why we call this the ”Matrix from Hell”.
It becomes a big headache to make sure that all the various components of our app, on the rows of the matrix, all work properly on the columns of our matrix, which are the various deployment platforms.
</a:t>
            </a:r>
          </a:p>
        </p:txBody>
      </p:sp>
      <p:sp>
        <p:nvSpPr>
          <p:cNvPr id="4" name="Slide Number Placeholder 3"/>
          <p:cNvSpPr>
            <a:spLocks noGrp="1"/>
          </p:cNvSpPr>
          <p:nvPr>
            <p:ph type="sldNum" sz="quarter" idx="5"/>
          </p:nvPr>
        </p:nvSpPr>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endParaRPr lang="en-US" b="1" dirty="0"/>
          </a:p>
          <a:p>
            <a:r>
              <a:rPr lang="en-US" b="0" dirty="0"/>
              <a:t>Please Refer to the Participant Notes.</a:t>
            </a:r>
            <a:r>
              <a:rPr lang="en-US" dirty="0"/>
              <a:t>
</a:t>
            </a:r>
            <a:r>
              <a:rPr dirty="0"/>
              <a:t>
</a:t>
            </a:r>
            <a:r>
              <a:rPr b="1" dirty="0"/>
              <a:t>Participant Notes:
</a:t>
            </a:r>
            <a:r>
              <a:rPr dirty="0"/>
              <a:t>
Here we’re talking about the use case of taking all of our application components and delivering them all as a sealed unit, so that none of the components can be deployed without the others.
We are trying to communicate the value of having our application delivered as a whole.
</a:t>
            </a:r>
          </a:p>
        </p:txBody>
      </p:sp>
      <p:sp>
        <p:nvSpPr>
          <p:cNvPr id="4" name="Slide Number Placeholder 3"/>
          <p:cNvSpPr>
            <a:spLocks noGrp="1"/>
          </p:cNvSpPr>
          <p:nvPr>
            <p:ph type="sldNum" sz="quarter" idx="5"/>
          </p:nvPr>
        </p:nvSpPr>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endParaRPr lang="en-US" b="1" dirty="0"/>
          </a:p>
          <a:p>
            <a:r>
              <a:rPr lang="en-US" b="0" dirty="0"/>
              <a:t>Please Refer to the Participant Notes.</a:t>
            </a:r>
            <a:r>
              <a:rPr lang="en-US" dirty="0"/>
              <a:t>
</a:t>
            </a:r>
            <a:r>
              <a:rPr dirty="0"/>
              <a:t>
</a:t>
            </a:r>
            <a:r>
              <a:rPr b="1" dirty="0"/>
              <a:t>Participant Notes:
</a:t>
            </a:r>
            <a:r>
              <a:rPr dirty="0"/>
              <a:t>
Virtualization has historically been the answer to these problems.  We’ll see in a minute the advantages and disadvantages of containerization versus virtualization
Virtualization allows us to easily start, stop, and move VMs between machines, simplifies many of our deployment headaches.
</a:t>
            </a:r>
          </a:p>
        </p:txBody>
      </p:sp>
      <p:sp>
        <p:nvSpPr>
          <p:cNvPr id="4" name="Slide Number Placeholder 3"/>
          <p:cNvSpPr>
            <a:spLocks noGrp="1"/>
          </p:cNvSpPr>
          <p:nvPr>
            <p:ph type="sldNum" sz="quarter" idx="5"/>
          </p:nvPr>
        </p:nvSpPr>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endParaRPr lang="en-US" b="1" dirty="0"/>
          </a:p>
          <a:p>
            <a:r>
              <a:rPr lang="en-US" b="0" dirty="0"/>
              <a:t>Please Refer to the Participant Notes.</a:t>
            </a:r>
            <a:r>
              <a:rPr lang="en-US" dirty="0"/>
              <a:t>
</a:t>
            </a:r>
            <a:r>
              <a:rPr dirty="0"/>
              <a:t>
</a:t>
            </a:r>
            <a:r>
              <a:rPr b="1" dirty="0"/>
              <a:t>Participant Notes:
</a:t>
            </a:r>
            <a:r>
              <a:rPr dirty="0"/>
              <a:t>
VMs have been around since the mainframe era, and allow multi-tenancy much more effective.  As we can see, VMs became much more popular in the mid-2000s as VMWare and other providers came out and CPU vendors started to make hardware virtualization.
That said, there are disadvantages to virtualization.   “Bare Metal” undeniably runs faster.
</a:t>
            </a:r>
          </a:p>
        </p:txBody>
      </p:sp>
      <p:sp>
        <p:nvSpPr>
          <p:cNvPr id="4" name="Slide Number Placeholder 3"/>
          <p:cNvSpPr>
            <a:spLocks noGrp="1"/>
          </p:cNvSpPr>
          <p:nvPr>
            <p:ph type="sldNum" sz="quarter" idx="5"/>
          </p:nvPr>
        </p:nvSpPr>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endParaRPr lang="en-US" b="1" dirty="0"/>
          </a:p>
          <a:p>
            <a:r>
              <a:rPr lang="en-US" b="0" dirty="0"/>
              <a:t>Please Refer to the Participant Notes.</a:t>
            </a:r>
            <a:r>
              <a:rPr lang="en-US" dirty="0"/>
              <a:t>
</a:t>
            </a:r>
            <a:r>
              <a:rPr dirty="0"/>
              <a:t>
</a:t>
            </a:r>
            <a:r>
              <a:rPr b="1" dirty="0"/>
              <a:t>Participant Notes:
</a:t>
            </a:r>
            <a:r>
              <a:rPr dirty="0"/>
              <a:t>
In the modern era, virtualization is ubiquitous and assumed -- if I have a server instance I'm sure it's really a VM and not a "bare metal" instance. The ability to copy my instance and redeploy it is something that we normally take for granted in this day and age.
</a:t>
            </a:r>
          </a:p>
        </p:txBody>
      </p:sp>
      <p:sp>
        <p:nvSpPr>
          <p:cNvPr id="4" name="Slide Number Placeholder 3"/>
          <p:cNvSpPr>
            <a:spLocks noGrp="1"/>
          </p:cNvSpPr>
          <p:nvPr>
            <p:ph type="sldNum" sz="quarter" idx="5"/>
          </p:nvPr>
        </p:nvSpPr>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endParaRPr lang="en-US" b="1" dirty="0"/>
          </a:p>
          <a:p>
            <a:r>
              <a:rPr lang="en-US" b="0" dirty="0"/>
              <a:t>Please Refer to the Participant Notes.</a:t>
            </a:r>
            <a:r>
              <a:rPr lang="en-US" dirty="0"/>
              <a:t>
</a:t>
            </a:r>
            <a:r>
              <a:rPr dirty="0"/>
              <a:t>
</a:t>
            </a:r>
            <a:r>
              <a:rPr b="1" dirty="0"/>
              <a:t>Participant Notes:
</a:t>
            </a:r>
            <a:r>
              <a:rPr dirty="0"/>
              <a:t>
This is just a list of the common Virtualization providers.   VMWare is the industry leader in the space, especially for deployment.  Windows Hyper-V is used in Microsoft-centric deployment environments.  Xen/KVM  and others are open-source technologies used in some environments.
All basically work the same way – they the application team to create a VM Image, and then that image can be deployed at will to send the app (as long as licensing requirements are met).  Changes to the app can then go to the VM image, which can then be deployed properly.
</a:t>
            </a:r>
          </a:p>
        </p:txBody>
      </p:sp>
      <p:sp>
        <p:nvSpPr>
          <p:cNvPr id="4" name="Slide Number Placeholder 3"/>
          <p:cNvSpPr>
            <a:spLocks noGrp="1"/>
          </p:cNvSpPr>
          <p:nvPr>
            <p:ph type="sldNum" sz="quarter" idx="5"/>
          </p:nvPr>
        </p:nvSpPr>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endParaRPr lang="en-US" b="1" dirty="0"/>
          </a:p>
          <a:p>
            <a:r>
              <a:rPr lang="en-US" b="0" dirty="0"/>
              <a:t>Please Refer to the Participant Notes.</a:t>
            </a:r>
            <a:r>
              <a:rPr lang="en-US" dirty="0"/>
              <a:t>
</a:t>
            </a:r>
            <a:r>
              <a:rPr dirty="0"/>
              <a:t>
</a:t>
            </a:r>
            <a:r>
              <a:rPr b="1" dirty="0"/>
              <a:t>Participant Notes:
</a:t>
            </a:r>
            <a:r>
              <a:rPr dirty="0"/>
              <a:t>
There is a cost to  virtualization. It's a cost that's worth it, but there is no denying that
there's a cost. Today, we normally think of total cost of ownership. If we need more power,
we can just make ourselves a bit of a bigger instance than what we would ordinarily expect
on bare-metal.
</a:t>
            </a:r>
          </a:p>
        </p:txBody>
      </p:sp>
      <p:sp>
        <p:nvSpPr>
          <p:cNvPr id="4" name="Slide Number Placeholder 3"/>
          <p:cNvSpPr>
            <a:spLocks noGrp="1"/>
          </p:cNvSpPr>
          <p:nvPr>
            <p:ph type="sldNum" sz="quarter" idx="5"/>
          </p:nvPr>
        </p:nvSpPr>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endParaRPr lang="en-US" b="1" dirty="0"/>
          </a:p>
          <a:p>
            <a:r>
              <a:rPr lang="en-US" b="0" dirty="0"/>
              <a:t>Please Refer to the Participant Notes.</a:t>
            </a:r>
            <a:r>
              <a:rPr lang="en-US" dirty="0"/>
              <a:t>
</a:t>
            </a:r>
            <a:r>
              <a:rPr dirty="0"/>
              <a:t>
</a:t>
            </a:r>
            <a:r>
              <a:rPr b="1" dirty="0"/>
              <a:t>Participant Notes:
</a:t>
            </a:r>
            <a:r>
              <a:rPr dirty="0"/>
              <a:t>
This image indicates the problem with virtualization.  We are virtualizing an entire machine, including the Operating System.
Of course, this has tremendous advantages in some cases.  We are isolating our VMs from each other completely.  It also allows us to run different OS platforms simultaneously, which is a primary motivator for desktop virtualization, especially on Mac and Linux platforms (to run windows apps, for instance).
But most of the time, this is just a waste.  The Host itself has an OS running in order to run, then, each of the guests have an OS as well.    Do we really need to run copies of the OS.
The solution is often to run the most stripped down, lightweight OS possible in each of the guests.   But why do we need the guest OS in the first place – we already have an OS – the host OS!
The performance is one thing, but what about the time it takes to start?
</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endParaRPr lang="en-US" b="1" dirty="0"/>
          </a:p>
          <a:p>
            <a:r>
              <a:rPr lang="en-US" dirty="0" err="1"/>
              <a:t>Pleaee</a:t>
            </a:r>
            <a:r>
              <a:rPr lang="en-US" dirty="0"/>
              <a:t> Refer to the Participant Notes</a:t>
            </a:r>
            <a:r>
              <a:rPr dirty="0"/>
              <a:t>
</a:t>
            </a:r>
            <a:r>
              <a:rPr b="1" dirty="0"/>
              <a:t>Participant Notes:
</a:t>
            </a:r>
            <a:r>
              <a:rPr dirty="0"/>
              <a:t>
We are introducing the problem of deployment.  The problem here
is that as an application is far more than just code.  Code is
one small part of an application.
We are introducing the "It worked on my computer" problem.  VMs
are one way to solve that problem, and Containers are another.
</a:t>
            </a:r>
          </a:p>
        </p:txBody>
      </p:sp>
      <p:sp>
        <p:nvSpPr>
          <p:cNvPr id="4" name="Slide Number Placeholder 3"/>
          <p:cNvSpPr>
            <a:spLocks noGrp="1"/>
          </p:cNvSpPr>
          <p:nvPr>
            <p:ph type="sldNum" sz="quarter" idx="5"/>
          </p:nvPr>
        </p:nvSpPr>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endParaRPr lang="en-US" b="1" dirty="0"/>
          </a:p>
          <a:p>
            <a:r>
              <a:rPr lang="en-US" b="0" dirty="0"/>
              <a:t>Please Refer to the Participant Notes.</a:t>
            </a:r>
            <a:endParaRPr lang="en-US" b="1" dirty="0"/>
          </a:p>
          <a:p>
            <a:r>
              <a:rPr dirty="0"/>
              <a:t>
</a:t>
            </a:r>
            <a:r>
              <a:rPr b="1" dirty="0"/>
              <a:t>Participant Notes:
</a:t>
            </a:r>
            <a:r>
              <a:rPr dirty="0"/>
              <a:t>
Here we introduce containers.  Containers are a bit like a VM with no OS.  Strictly speaking, the containers DO have some of the OS, but NOT the OS kernel.
In order for this to work, the kernel has to be the same.  In the past, this has meant using Linux, but in modern versions of Docker Windows containers are supported as well.
</a:t>
            </a:r>
          </a:p>
        </p:txBody>
      </p:sp>
      <p:sp>
        <p:nvSpPr>
          <p:cNvPr id="4" name="Slide Number Placeholder 3"/>
          <p:cNvSpPr>
            <a:spLocks noGrp="1"/>
          </p:cNvSpPr>
          <p:nvPr>
            <p:ph type="sldNum" sz="quarter" idx="5"/>
          </p:nvPr>
        </p:nvSpPr>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endParaRPr lang="en-US" b="1" dirty="0"/>
          </a:p>
          <a:p>
            <a:r>
              <a:rPr lang="en-US" b="0" dirty="0"/>
              <a:t>Please Refer to the Participant Notes.</a:t>
            </a:r>
            <a:r>
              <a:rPr lang="en-US" dirty="0"/>
              <a:t>
</a:t>
            </a:r>
            <a:r>
              <a:rPr dirty="0"/>
              <a:t>
</a:t>
            </a:r>
            <a:r>
              <a:rPr b="1" dirty="0"/>
              <a:t>Participant Notes:
</a:t>
            </a:r>
            <a:r>
              <a:rPr dirty="0"/>
              <a:t>
Here we compare the similarities and differences between the VM and the Container.  The main advantage of the container here is performance.  There’s minimal startup time for a container, and there’s no performance penalty to running on a container.
Note here that the filesystem, libraries, and other dependencies are handled very similarly for containers versus VMs – in both cases they are on the guest image rather than on the host.
</a:t>
            </a:r>
          </a:p>
        </p:txBody>
      </p:sp>
      <p:sp>
        <p:nvSpPr>
          <p:cNvPr id="4" name="Slide Number Placeholder 3"/>
          <p:cNvSpPr>
            <a:spLocks noGrp="1"/>
          </p:cNvSpPr>
          <p:nvPr>
            <p:ph type="sldNum" sz="quarter" idx="5"/>
          </p:nvPr>
        </p:nvSpPr>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Containers in some ways resemble package management systems like apt on Ubuntu/Debian and rpm/yum on RedHat.  In both cases, they are designed to help improve deployment, and are in a sense different solutions to the same problem.
Package Managers, however, can and do have dependency issues, and are generally not suitable for deploying user developed applications across various platforms.
</a:t>
            </a:r>
          </a:p>
        </p:txBody>
      </p:sp>
      <p:sp>
        <p:nvSpPr>
          <p:cNvPr id="4" name="Slide Number Placeholder 3"/>
          <p:cNvSpPr>
            <a:spLocks noGrp="1"/>
          </p:cNvSpPr>
          <p:nvPr>
            <p:ph type="sldNum" sz="quarter" idx="5"/>
          </p:nvPr>
        </p:nvSpPr>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r>
              <a:rPr dirty="0"/>
              <a:t>
</a:t>
            </a:r>
            <a:r>
              <a:rPr lang="en-US" b="0" dirty="0"/>
              <a:t>Please Refer to the Participant Notes.</a:t>
            </a:r>
            <a:r>
              <a:rPr lang="en-US" dirty="0"/>
              <a:t>
</a:t>
            </a:r>
          </a:p>
          <a:p>
            <a:r>
              <a:rPr dirty="0"/>
              <a:t>
</a:t>
            </a:r>
            <a:r>
              <a:rPr b="1" dirty="0"/>
              <a:t>Participant Notes:
</a:t>
            </a:r>
            <a:r>
              <a:rPr dirty="0"/>
              <a:t>
This slide follows up with the Matrix From Hell, showing that the same container is able to run on all of our production, test, QA, staging, and development platforms.
</a:t>
            </a:r>
          </a:p>
        </p:txBody>
      </p:sp>
      <p:sp>
        <p:nvSpPr>
          <p:cNvPr id="4" name="Slide Number Placeholder 3"/>
          <p:cNvSpPr>
            <a:spLocks noGrp="1"/>
          </p:cNvSpPr>
          <p:nvPr>
            <p:ph type="sldNum" sz="quarter" idx="5"/>
          </p:nvPr>
        </p:nvSpPr>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endParaRPr lang="en-US" b="1" dirty="0"/>
          </a:p>
          <a:p>
            <a:r>
              <a:rPr lang="en-US" b="0" dirty="0"/>
              <a:t>Please Refer to the Participant Notes.</a:t>
            </a:r>
            <a:r>
              <a:rPr lang="en-US" dirty="0"/>
              <a:t>
</a:t>
            </a:r>
            <a:r>
              <a:rPr dirty="0"/>
              <a:t>
</a:t>
            </a:r>
            <a:r>
              <a:rPr b="1" dirty="0"/>
              <a:t>Participant Notes:
</a:t>
            </a:r>
            <a:r>
              <a:rPr dirty="0"/>
              <a:t>
There are a number of use cases NOT to use containers.  Here is some explanation:
Multiple OS: One of the main use cases for desktop virtualization is to run various Operating Systems.   This can be because, say, Mac users want to run their favorite windows Application, or Windows users want to run something inside of Ubuntu Linux.  Containers don’t help in this regard, because they are mainly about sharing the host kernel. That said, we will see how docker will use a combination of virtualization and containerization on development platforms to allow running containers across different OS platforms.
Kernel Level Isolation.  Nothing can beat a VM’s isolation at the kernel level.  While it may be more efficient to share a kernel, it means we have to share the same kernel.  IF we want optional kernel modules in one app versus the other, only a VM can do that.
If we want to run privileged code, we can’t do that either in a VM or in a container.  Of course, in either case we can certainly run as root, but the results will only be seen inside the container or VM, and not outside.
If we have an application that is tightly coupled to its data, then containers will make life complicated.  What does it mean to be tightly coupled?  Let’s say, for example, that the application is designed to store data as local files in its run directory.  This is generally a really bad idea, but one that is extremely common.   Containers can complicated this because the app is generally designed to run from an immutable container image.  Changes to the state of the application are reserved </a:t>
            </a:r>
            <a:r>
              <a:rPr dirty="0" err="1"/>
              <a:t>fro</a:t>
            </a:r>
            <a:r>
              <a:rPr dirty="0"/>
              <a:t> changing the data, which we want in special attachable volumes.
Security: Running untrusted code is not a good use case for containers.  While containers do make it more secure to do so than without the container, code run in the container which involves a kernel exploit will then affect the host kernel, and with it the running kernel for all other containers.    On the other hand, an exploit running in a VM can at worst give the attacker control of the kernel within the VM itself, and in most cases will leave the host untouched.
</a:t>
            </a:r>
          </a:p>
        </p:txBody>
      </p:sp>
      <p:sp>
        <p:nvSpPr>
          <p:cNvPr id="4" name="Slide Number Placeholder 3"/>
          <p:cNvSpPr>
            <a:spLocks noGrp="1"/>
          </p:cNvSpPr>
          <p:nvPr>
            <p:ph type="sldNum" sz="quarter" idx="5"/>
          </p:nvPr>
        </p:nvSpPr>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r>
              <a:rPr dirty="0"/>
              <a:t>
</a:t>
            </a:r>
            <a:r>
              <a:rPr lang="en-US" b="0" dirty="0"/>
              <a:t>Please Refer to the Participant Notes.</a:t>
            </a:r>
            <a:r>
              <a:rPr lang="en-US" dirty="0"/>
              <a:t>
</a:t>
            </a:r>
          </a:p>
          <a:p>
            <a:r>
              <a:rPr dirty="0"/>
              <a:t>
</a:t>
            </a:r>
            <a:r>
              <a:rPr b="1" dirty="0"/>
              <a:t>Participant Notes:
</a:t>
            </a:r>
            <a:r>
              <a:rPr dirty="0"/>
              <a:t>
There is a long history of container building blocks in Unix systems.  It's important for
learners to remember that containers didn't come specifically out of nowhere
and Docker was by no means the first company to create containers.   Docker's 
ingenuity was mainly to create an attractive, easy-to-use ecosystem for containers.
It's a lot like the relationship between git and GitHub.  git was around long before
GitHub, but GitHub created a set of tools and integration that made git a lot 
easier to use.
Users should be familiar with "chroot" if they have used Linux.  chroot is for 
filesystem isolation.  chroot has been around since forever, and it gives the 
ability for a process to have a customized, usually restricted view of a filesystem.
It does not give users the ability to combine together different filesystems
or parts of filesystem.  To do that, you need </a:t>
            </a:r>
            <a:r>
              <a:rPr dirty="0" err="1"/>
              <a:t>OverlayFS</a:t>
            </a:r>
            <a:r>
              <a:rPr dirty="0"/>
              <a:t> or a similar tool.
The Jail command only exists in BSD, and interestingly a variation of a BSD jail
is used in Apple's iOS.  Each app runs in a "jail", which is why installing
unauthorized Apps is called "jailbreaking."  Typically, breaking out of a jail
requires some sort of exploit, it's a bit like gaining root access to a computer.
Jails are good for running code which is not completely trusted, but it's not
as secure as running inside a VM.
</a:t>
            </a:r>
          </a:p>
        </p:txBody>
      </p:sp>
      <p:sp>
        <p:nvSpPr>
          <p:cNvPr id="4" name="Slide Number Placeholder 3"/>
          <p:cNvSpPr>
            <a:spLocks noGrp="1"/>
          </p:cNvSpPr>
          <p:nvPr>
            <p:ph type="sldNum" sz="quarter" idx="5"/>
          </p:nvPr>
        </p:nvSpPr>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endParaRPr lang="en-US" b="1" dirty="0"/>
          </a:p>
          <a:p>
            <a:r>
              <a:rPr lang="en-US" b="0" dirty="0"/>
              <a:t>Please Refer to the Participant Notes.</a:t>
            </a:r>
            <a:r>
              <a:rPr lang="en-US" dirty="0"/>
              <a:t>
</a:t>
            </a:r>
            <a:r>
              <a:rPr dirty="0"/>
              <a:t>
</a:t>
            </a:r>
            <a:r>
              <a:rPr b="1" dirty="0"/>
              <a:t>Participant Notes:
</a:t>
            </a:r>
            <a:r>
              <a:rPr dirty="0"/>
              <a:t>
Linux namespaces are design for process isolation.  This means that we can
develop groups of processes, each with their own PIDs, names, </a:t>
            </a:r>
            <a:r>
              <a:rPr dirty="0" err="1"/>
              <a:t>etc</a:t>
            </a:r>
            <a:r>
              <a:rPr dirty="0"/>
              <a:t>, and the
processes in one group cannot see or communicate with those in another group.  It
is called namespaces because we can have duplicate PIDs in different groups, and
that's OK, similar to namespaces in programming languages like C++ and Java.
</a:t>
            </a:r>
            <a:r>
              <a:rPr dirty="0" err="1"/>
              <a:t>Cgroups</a:t>
            </a:r>
            <a:r>
              <a:rPr dirty="0"/>
              <a:t> allow us to do resource isolation.  It's a bit like "nice" on steroids,
allowing us to be able to much more strictly partition resources such as memory,
CPU, I/O devices, much in the same way that we would partition for a VM. However,
</a:t>
            </a:r>
            <a:r>
              <a:rPr dirty="0" err="1"/>
              <a:t>Cgroups</a:t>
            </a:r>
            <a:r>
              <a:rPr dirty="0"/>
              <a:t> are NOT VMs, just merely a way to control existing process's resources.
</a:t>
            </a:r>
          </a:p>
        </p:txBody>
      </p:sp>
      <p:sp>
        <p:nvSpPr>
          <p:cNvPr id="4" name="Slide Number Placeholder 3"/>
          <p:cNvSpPr>
            <a:spLocks noGrp="1"/>
          </p:cNvSpPr>
          <p:nvPr>
            <p:ph type="sldNum" sz="quarter" idx="5"/>
          </p:nvPr>
        </p:nvSpPr>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endParaRPr lang="en-US" b="1" dirty="0"/>
          </a:p>
          <a:p>
            <a:r>
              <a:rPr lang="en-US" b="0" dirty="0"/>
              <a:t>Please Refer to the Participant Notes.</a:t>
            </a:r>
            <a:r>
              <a:rPr lang="en-US" dirty="0"/>
              <a:t>
</a:t>
            </a:r>
            <a:r>
              <a:rPr dirty="0"/>
              <a:t>
</a:t>
            </a:r>
            <a:r>
              <a:rPr b="1" dirty="0"/>
              <a:t>Participant Notes:
</a:t>
            </a:r>
            <a:r>
              <a:rPr dirty="0"/>
              <a:t>
Linux Containers, or LXC is really the combination of chroot, namespaces, 
and </a:t>
            </a:r>
            <a:r>
              <a:rPr dirty="0" err="1"/>
              <a:t>Cgroups</a:t>
            </a:r>
            <a:r>
              <a:rPr dirty="0"/>
              <a:t>.  These three things together make up Linux Containers, which are
the Linux replacement for the BSD jail, which does not work on Linux.  As 
LXC is built into the Linux kernel, there is no need for any customization
to make it work in modern Linux.
Since docker containers were originally built on top of LXC, LXC is a good
basis for understanding how Docker works.  Since version 1.1 of Docker, all
LXC dependencies have been removed, though kernel namespaces and </a:t>
            </a:r>
            <a:r>
              <a:rPr dirty="0" err="1"/>
              <a:t>Cgroups</a:t>
            </a:r>
            <a:r>
              <a:rPr dirty="0"/>
              <a:t>
are still requirements for Docker.
LXC originally did not use hardware virtualization support at all, and is
still not required, strictly speaking for simply containerizing.  However, the
VT-x extensions can be useful for process isolation and so are used.
Docker as we know it today could not exist without </a:t>
            </a:r>
            <a:r>
              <a:rPr dirty="0" err="1"/>
              <a:t>OverlayFS</a:t>
            </a:r>
            <a:r>
              <a:rPr dirty="0"/>
              <a:t> or </a:t>
            </a:r>
            <a:r>
              <a:rPr dirty="0" err="1"/>
              <a:t>UnionFS</a:t>
            </a:r>
            <a:r>
              <a:rPr dirty="0"/>
              <a:t>. 
That's because the way we layer containers filesystems on top of one another
is not possible with chroot alone.  </a:t>
            </a:r>
            <a:r>
              <a:rPr dirty="0" err="1"/>
              <a:t>OverlayFS</a:t>
            </a:r>
            <a:r>
              <a:rPr dirty="0"/>
              <a:t> or </a:t>
            </a:r>
            <a:r>
              <a:rPr dirty="0" err="1"/>
              <a:t>UnionFS</a:t>
            </a:r>
            <a:r>
              <a:rPr dirty="0"/>
              <a:t> allows us to
put many  filesystems on top for each other to make a virtual filesystem for
the container.
</a:t>
            </a:r>
          </a:p>
        </p:txBody>
      </p:sp>
      <p:sp>
        <p:nvSpPr>
          <p:cNvPr id="4" name="Slide Number Placeholder 3"/>
          <p:cNvSpPr>
            <a:spLocks noGrp="1"/>
          </p:cNvSpPr>
          <p:nvPr>
            <p:ph type="sldNum" sz="quarter" idx="5"/>
          </p:nvPr>
        </p:nvSpPr>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dirty="0"/>
              <a:t>Instructor Notes:
</a:t>
            </a:r>
          </a:p>
          <a:p>
            <a:r>
              <a:rPr lang="en-US" b="0" dirty="0"/>
              <a:t>Please Refer to the Participant Notes.</a:t>
            </a:r>
            <a:r>
              <a:rPr lang="en-US" dirty="0"/>
              <a:t>
</a:t>
            </a:r>
            <a:r>
              <a:rPr lang="en-US" b="1" dirty="0"/>
              <a:t>Participant Notes:</a:t>
            </a:r>
            <a:r>
              <a:rPr dirty="0"/>
              <a:t>
Docker has become the de-facto standard component for containers.  Interestingly,
prior to Docker's release, container management systems like Mesos and Kubernetes 
used other container formats.  However, given Docker's popularity most of the 
toolchains has converted to docker.
It's important to note that Docker relies on standard Linux kernel features 
in order to perform what it does, the same features that are done by LXC.
Docker's main contribution has been its container format, which is now the 
standard.  Docker containers are also storable via Docker Hub or other Docker
repositories.
Docker's developer toolchain is its other main contribution.  Docker's tools
allow users to very easily create new containers using its </a:t>
            </a:r>
            <a:r>
              <a:rPr dirty="0" err="1"/>
              <a:t>Dockerfile</a:t>
            </a:r>
            <a:r>
              <a:rPr dirty="0"/>
              <a:t> format,
which is intentionally similar to </a:t>
            </a:r>
            <a:r>
              <a:rPr dirty="0" err="1"/>
              <a:t>Makefiles</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Instructor Notes:
</a:t>
            </a:r>
          </a:p>
          <a:p>
            <a:r>
              <a:rPr lang="en-US" b="0" dirty="0"/>
              <a:t>Please Refer to the Participant Notes.</a:t>
            </a:r>
            <a:r>
              <a:rPr lang="en-US" dirty="0"/>
              <a:t>
</a:t>
            </a:r>
            <a:r>
              <a:rPr lang="en-US" b="1" dirty="0"/>
              <a:t>Participant Notes:</a:t>
            </a:r>
          </a:p>
          <a:p>
            <a:endParaRPr lang="en-US" b="0"/>
          </a:p>
          <a:p>
            <a:endParaRPr lang="en-US" b="0" dirty="0"/>
          </a:p>
        </p:txBody>
      </p:sp>
      <p:sp>
        <p:nvSpPr>
          <p:cNvPr id="4" name="Slide Number Placeholder 3"/>
          <p:cNvSpPr>
            <a:spLocks noGrp="1"/>
          </p:cNvSpPr>
          <p:nvPr>
            <p:ph type="sldNum" sz="quarter" idx="10"/>
          </p:nvPr>
        </p:nvSpPr>
        <p:spPr/>
        <p:txBody>
          <a:bodyPr/>
          <a:lstStyle/>
          <a:p>
            <a:fld id="{71B1AA27-3892-4360-B986-D6B124C223BF}" type="slidenum">
              <a:rPr lang="en-US" smtClean="0"/>
              <a:t>37</a:t>
            </a:fld>
            <a:endParaRPr lang="en-US" dirty="0"/>
          </a:p>
        </p:txBody>
      </p:sp>
    </p:spTree>
    <p:extLst>
      <p:ext uri="{BB962C8B-B14F-4D97-AF65-F5344CB8AC3E}">
        <p14:creationId xmlns:p14="http://schemas.microsoft.com/office/powerpoint/2010/main" val="2483045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endParaRPr lang="en-US" b="1" dirty="0"/>
          </a:p>
          <a:p>
            <a:r>
              <a:rPr lang="en-US" b="0" dirty="0"/>
              <a:t>Please Refer to the Participant Notes.</a:t>
            </a:r>
            <a:r>
              <a:rPr dirty="0"/>
              <a:t>
</a:t>
            </a:r>
            <a:r>
              <a:rPr b="1" dirty="0"/>
              <a:t>Participant Notes:
</a:t>
            </a:r>
            <a:r>
              <a:rPr dirty="0"/>
              <a:t>
Setting up the environment right usually results in problems.  Developers
have implicit dependencies on libraries, versions, </a:t>
            </a:r>
            <a:r>
              <a:rPr dirty="0" err="1"/>
              <a:t>etc</a:t>
            </a:r>
            <a:r>
              <a:rPr dirty="0"/>
              <a:t> that are hidden.
It's often very difficult to figure out what these dependencies are.
Take, for example, a python application. The developer has already installed
dozens of packages for other apps.  So, this app "just works" because the
developer has certain assumptions.
On a server, those assumptions won't apply, and the app fails to run. 
Developers are famous for insisting that "It worked on my computer!"
</a:t>
            </a:r>
          </a:p>
        </p:txBody>
      </p:sp>
      <p:sp>
        <p:nvSpPr>
          <p:cNvPr id="4" name="Slide Number Placeholder 3"/>
          <p:cNvSpPr>
            <a:spLocks noGrp="1"/>
          </p:cNvSpPr>
          <p:nvPr>
            <p:ph type="sldNum" sz="quarter" idx="5"/>
          </p:nvPr>
        </p:nvSpPr>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Docker for Windows has fairly steep requirements.
Why does Docker require Hyper-V?  Because all containers on Windows require virtualization. Even windows containers require virtualization because those containers require Windows Server kernels which are different from Windows 10 (client) kernels.
Hyper-V does not run on Windows Home versions (most consumer-grade windows machines).  So, Docker for Windows will not run on those versions either.  One needs a Windows Professional.
Hyper-V will require that Virtualization extensions be turned on in the BIOS.  Typically, from the factory these are turned off on client machines for security reasons, as some exploits have targeted these instruction sets.
Docker Toolbox can be used together with Oracle VirtualBox to run Docker containers on older versions of windows such as 8.1 or 7 or on Home versions of Windows 10.  However, it’s a pretty painful developer experience, so it’s not recommended.
</a:t>
            </a:r>
          </a:p>
        </p:txBody>
      </p:sp>
      <p:sp>
        <p:nvSpPr>
          <p:cNvPr id="4" name="Slide Number Placeholder 3"/>
          <p:cNvSpPr>
            <a:spLocks noGrp="1"/>
          </p:cNvSpPr>
          <p:nvPr>
            <p:ph type="sldNum" sz="quarter" idx="5"/>
          </p:nvPr>
        </p:nvSpPr>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a:t>
            </a:r>
          </a:p>
        </p:txBody>
      </p:sp>
      <p:sp>
        <p:nvSpPr>
          <p:cNvPr id="4" name="Slide Number Placeholder 3"/>
          <p:cNvSpPr>
            <a:spLocks noGrp="1"/>
          </p:cNvSpPr>
          <p:nvPr>
            <p:ph type="sldNum" sz="quarter" idx="5"/>
          </p:nvPr>
        </p:nvSpPr>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a:t>
            </a:r>
          </a:p>
        </p:txBody>
      </p:sp>
      <p:sp>
        <p:nvSpPr>
          <p:cNvPr id="4" name="Slide Number Placeholder 3"/>
          <p:cNvSpPr>
            <a:spLocks noGrp="1"/>
          </p:cNvSpPr>
          <p:nvPr>
            <p:ph type="sldNum" sz="quarter" idx="5"/>
          </p:nvPr>
        </p:nvSpPr>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a:t>
            </a:r>
          </a:p>
        </p:txBody>
      </p:sp>
      <p:sp>
        <p:nvSpPr>
          <p:cNvPr id="4" name="Slide Number Placeholder 3"/>
          <p:cNvSpPr>
            <a:spLocks noGrp="1"/>
          </p:cNvSpPr>
          <p:nvPr>
            <p:ph type="sldNum" sz="quarter" idx="5"/>
          </p:nvPr>
        </p:nvSpPr>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a:t>
            </a:r>
          </a:p>
        </p:txBody>
      </p:sp>
      <p:sp>
        <p:nvSpPr>
          <p:cNvPr id="4" name="Slide Number Placeholder 3"/>
          <p:cNvSpPr>
            <a:spLocks noGrp="1"/>
          </p:cNvSpPr>
          <p:nvPr>
            <p:ph type="sldNum" sz="quarter" idx="5"/>
          </p:nvPr>
        </p:nvSpPr>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a:t>
            </a:r>
          </a:p>
        </p:txBody>
      </p:sp>
      <p:sp>
        <p:nvSpPr>
          <p:cNvPr id="4" name="Slide Number Placeholder 3"/>
          <p:cNvSpPr>
            <a:spLocks noGrp="1"/>
          </p:cNvSpPr>
          <p:nvPr>
            <p:ph type="sldNum" sz="quarter" idx="5"/>
          </p:nvPr>
        </p:nvSpPr>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a:t>
            </a:r>
          </a:p>
        </p:txBody>
      </p:sp>
      <p:sp>
        <p:nvSpPr>
          <p:cNvPr id="4" name="Slide Number Placeholder 3"/>
          <p:cNvSpPr>
            <a:spLocks noGrp="1"/>
          </p:cNvSpPr>
          <p:nvPr>
            <p:ph type="sldNum" sz="quarter" idx="5"/>
          </p:nvPr>
        </p:nvSpPr>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a:t>
            </a:r>
          </a:p>
        </p:txBody>
      </p:sp>
      <p:sp>
        <p:nvSpPr>
          <p:cNvPr id="4" name="Slide Number Placeholder 3"/>
          <p:cNvSpPr>
            <a:spLocks noGrp="1"/>
          </p:cNvSpPr>
          <p:nvPr>
            <p:ph type="sldNum" sz="quarter" idx="5"/>
          </p:nvPr>
        </p:nvSpPr>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a:t>
            </a:r>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https://</a:t>
            </a:r>
            <a:r>
              <a:rPr dirty="0" err="1"/>
              <a:t>www.pexels.com</a:t>
            </a:r>
            <a:r>
              <a:rPr dirty="0"/>
              <a:t>/photo/interior-of-office-building-325229/
</a:t>
            </a:r>
            <a:r>
              <a:rPr b="1" dirty="0"/>
              <a:t>Instructor Notes:
</a:t>
            </a:r>
            <a:r>
              <a:rPr dirty="0"/>
              <a:t>
</a:t>
            </a:r>
            <a:r>
              <a:rPr lang="en-US" b="0" dirty="0"/>
              <a:t>Please Refer to the Participant Notes.</a:t>
            </a:r>
            <a:r>
              <a:rPr lang="en-US" dirty="0"/>
              <a:t>
</a:t>
            </a:r>
          </a:p>
          <a:p>
            <a:r>
              <a:rPr dirty="0"/>
              <a:t>
</a:t>
            </a:r>
            <a:r>
              <a:rPr b="1" dirty="0"/>
              <a:t>Participant Notes:
</a:t>
            </a:r>
            <a:r>
              <a:rPr dirty="0"/>
              <a:t>
Once we fix our problems, we’re by no means done.  Changes that happen can affect our application. If we install something else on the same server, it can break our application.  The problem is that there is no isolation.  One app on the server will affect others on the server.
We often have to walk on tiptoes on our server to make sure that we don’t break something else.   Hosting two apps on the same server is a non-starter.
The old Java maxim “Write Once, Run Anywhere” doesn’t really work.  Because, the Java app itself may run anywhere, but there’s so much else that comes into play that will either allow or prevent the app from working.
</a:t>
            </a:r>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endParaRPr lang="en-US" b="1" dirty="0"/>
          </a:p>
          <a:p>
            <a:r>
              <a:rPr lang="en-US" b="0" dirty="0"/>
              <a:t>Please Refer to the Participant Notes.</a:t>
            </a:r>
            <a:r>
              <a:rPr lang="en-US" dirty="0"/>
              <a:t>
</a:t>
            </a:r>
            <a:r>
              <a:rPr dirty="0"/>
              <a:t>
</a:t>
            </a:r>
            <a:r>
              <a:rPr b="1" dirty="0"/>
              <a:t>Participant Notes:
</a:t>
            </a:r>
            <a:r>
              <a:rPr dirty="0"/>
              <a:t>
Here we come to the point where our deployment environment can take on a life
of its own, so we can get to a "but it worked on my server!" kind of mentality.
This makes it very difficult for us to move servers, especially if that server
is different in any way from the original one.
Some will rightly point out that this is the basic problems that VMs are trying
to solve, and, indeed, VMs are a reasonable solution to this.
</a:t>
            </a:r>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endParaRPr lang="en-US" b="1" dirty="0"/>
          </a:p>
          <a:p>
            <a:r>
              <a:rPr lang="en-US" b="0" dirty="0"/>
              <a:t>Please Refer to the Participant Notes.</a:t>
            </a:r>
            <a:r>
              <a:rPr lang="en-US" dirty="0"/>
              <a:t>
</a:t>
            </a:r>
            <a:r>
              <a:rPr dirty="0"/>
              <a:t>
</a:t>
            </a:r>
            <a:r>
              <a:rPr b="1" dirty="0"/>
              <a:t>Participant Notes:
</a:t>
            </a:r>
            <a:r>
              <a:rPr dirty="0"/>
              <a:t>
Cloud is yet another configuration compared to on-prem. How will that affect
things?  Likely, it will involve even more firefighting.
</a:t>
            </a:r>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This is the main point – we are developing an environment.  The app is just one small piece of the stack.   We have the OS, other applications, the filesystem, the IO devices – all of these are part of what makes the app do what it does.
Real portability means that we have to somehow manage to transport all of these things together with the app. Some will point, again, to the VM as a solution to this problem, but we will see how containers differ from this.
</a:t>
            </a:r>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endParaRPr lang="en-US" b="1" dirty="0"/>
          </a:p>
          <a:p>
            <a:r>
              <a:rPr lang="en-US" b="0" dirty="0"/>
              <a:t>Please Refer to the Participant Notes.</a:t>
            </a:r>
            <a:r>
              <a:rPr lang="en-US" dirty="0"/>
              <a:t>
</a:t>
            </a:r>
            <a:r>
              <a:rPr dirty="0"/>
              <a:t>
</a:t>
            </a:r>
            <a:r>
              <a:rPr b="1" dirty="0"/>
              <a:t>Participant Notes:
</a:t>
            </a:r>
            <a:r>
              <a:rPr dirty="0"/>
              <a:t>
DLL Hell is a one of the reasons why Windows deservedly gained such a reputation for instability.  By putting code in shared libraries, but giving now way to control or version those libraries, early windows systems could find their way into insidious dependency scenarios where neither app would work.  The solution, more often than not, was to simply reinstall everything, including the OS, from scratch.
While modern windows is more mature, the problem still exists on Windows systems, just like it does on other OS systems.  Different Apps, once install, can have side-effects that affect the running of other apps.
To be fair, other OS platforms suffer from the same issue.  In fact, it’s a pretty universal problem.
</a:t>
            </a:r>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endParaRPr lang="en-US" b="1" dirty="0"/>
          </a:p>
          <a:p>
            <a:r>
              <a:rPr lang="en-US" b="0" dirty="0"/>
              <a:t>Please Refer to the Participant Notes.</a:t>
            </a:r>
            <a:r>
              <a:rPr lang="en-US" dirty="0"/>
              <a:t>
</a:t>
            </a:r>
            <a:r>
              <a:rPr dirty="0"/>
              <a:t>
</a:t>
            </a:r>
            <a:r>
              <a:rPr b="1" dirty="0"/>
              <a:t>Participant Notes:
</a:t>
            </a:r>
            <a:r>
              <a:rPr dirty="0"/>
              <a:t>
</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57.xml"/><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58.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596077-5166-4CBD-B347-54C6AEE790F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9854" r="5150"/>
          <a:stretch/>
        </p:blipFill>
        <p:spPr bwMode="gray">
          <a:xfrm>
            <a:off x="0" y="-312"/>
            <a:ext cx="9144000" cy="6858623"/>
          </a:xfrm>
          <a:prstGeom prst="rect">
            <a:avLst/>
          </a:prstGeom>
        </p:spPr>
      </p:pic>
      <p:sp>
        <p:nvSpPr>
          <p:cNvPr id="13" name="Rectangle 12">
            <a:extLst>
              <a:ext uri="{FF2B5EF4-FFF2-40B4-BE49-F238E27FC236}">
                <a16:creationId xmlns:a16="http://schemas.microsoft.com/office/drawing/2014/main" id="{C92F14E2-37A9-4D39-B916-DC1D5C9B6C99}"/>
              </a:ext>
            </a:extLst>
          </p:cNvPr>
          <p:cNvSpPr/>
          <p:nvPr/>
        </p:nvSpPr>
        <p:spPr bwMode="gray">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bwMode="gray">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bwMode="gray">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bwMode="gray">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763FAFB6-26AF-42D0-9AFD-7653A33D6836}"/>
              </a:ext>
            </a:extLst>
          </p:cNvPr>
          <p:cNvSpPr>
            <a:spLocks noGrp="1"/>
          </p:cNvSpPr>
          <p:nvPr>
            <p:ph type="dt" sz="half" idx="14"/>
          </p:nvPr>
        </p:nvSpPr>
        <p:spPr bwMode="gray"/>
        <p:txBody>
          <a:bodyPr/>
          <a:lstStyle/>
          <a:p>
            <a:fld id="{F46C0F6D-FF29-EF40-B945-A43434082DCF}" type="datetime1">
              <a:rPr lang="en-US" smtClean="0"/>
              <a:t>7/18/18</a:t>
            </a:fld>
            <a:endParaRPr lang="en-US" dirty="0"/>
          </a:p>
        </p:txBody>
      </p:sp>
      <p:pic>
        <p:nvPicPr>
          <p:cNvPr id="7" name="Picture 6">
            <a:extLst>
              <a:ext uri="{FF2B5EF4-FFF2-40B4-BE49-F238E27FC236}">
                <a16:creationId xmlns:a16="http://schemas.microsoft.com/office/drawing/2014/main" id="{0BBFCF61-F3BE-403F-A717-AED28A2EBAB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256721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578C00ED-F341-9B44-B25A-B095DC1847D9}"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0" name="Text Placeholder 9"/>
          <p:cNvSpPr>
            <a:spLocks noGrp="1"/>
          </p:cNvSpPr>
          <p:nvPr>
            <p:ph type="body" sz="quarter" idx="14" hasCustomPrompt="1"/>
          </p:nvPr>
        </p:nvSpPr>
        <p:spPr>
          <a:xfrm>
            <a:off x="844400"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583647"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387836"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458558" y="4405085"/>
            <a:ext cx="2606040" cy="1500413"/>
          </a:xfrm>
        </p:spPr>
        <p:txBody>
          <a:bodyPr/>
          <a:lstStyle>
            <a:lvl1pPr>
              <a:defRPr sz="1400"/>
            </a:lvl1pPr>
            <a:lvl2pPr>
              <a:defRPr sz="14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7" hasCustomPrompt="1"/>
          </p:nvPr>
        </p:nvSpPr>
        <p:spPr>
          <a:xfrm>
            <a:off x="3287483" y="4405085"/>
            <a:ext cx="2606040" cy="1500413"/>
          </a:xfrm>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None/>
              <a:tabLst/>
              <a:defRPr sz="1400"/>
            </a:lvl1pPr>
            <a:lvl2pPr>
              <a:defRPr sz="1400"/>
            </a:lvl2pPr>
            <a:lvl3pPr>
              <a:defRPr sz="1400"/>
            </a:lvl3pPr>
            <a:lvl4pPr>
              <a:defRPr sz="1400"/>
            </a:lvl4pPr>
            <a:lvl5pPr>
              <a:defRPr sz="1200"/>
            </a:lvl5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Type 14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8" hasCustomPrompt="1"/>
          </p:nvPr>
        </p:nvSpPr>
        <p:spPr>
          <a:xfrm>
            <a:off x="6087834" y="4405085"/>
            <a:ext cx="2606040" cy="1500413"/>
          </a:xfrm>
        </p:spPr>
        <p:txBody>
          <a:bodyPr/>
          <a:lstStyle>
            <a:lvl1pPr>
              <a:buNone/>
              <a:defRPr sz="1400"/>
            </a:lvl1pPr>
            <a:lvl2pPr>
              <a:defRPr sz="11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E4C26CD5-34F3-447A-AB99-996C787507D2}"/>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7" name="Text Placeholder 7">
            <a:extLst>
              <a:ext uri="{FF2B5EF4-FFF2-40B4-BE49-F238E27FC236}">
                <a16:creationId xmlns:a16="http://schemas.microsoft.com/office/drawing/2014/main" id="{6527FE76-EAF5-46DF-A8B1-057E2E101E6E}"/>
              </a:ext>
            </a:extLst>
          </p:cNvPr>
          <p:cNvSpPr>
            <a:spLocks noGrp="1"/>
          </p:cNvSpPr>
          <p:nvPr>
            <p:ph type="body" sz="quarter" idx="19" hasCustomPrompt="1"/>
          </p:nvPr>
        </p:nvSpPr>
        <p:spPr>
          <a:xfrm>
            <a:off x="457659"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0" name="Text Placeholder 7">
            <a:extLst>
              <a:ext uri="{FF2B5EF4-FFF2-40B4-BE49-F238E27FC236}">
                <a16:creationId xmlns:a16="http://schemas.microsoft.com/office/drawing/2014/main" id="{A3AD66D5-CC76-4534-BE48-B2161A8EDC68}"/>
              </a:ext>
            </a:extLst>
          </p:cNvPr>
          <p:cNvSpPr>
            <a:spLocks noGrp="1"/>
          </p:cNvSpPr>
          <p:nvPr>
            <p:ph type="body" sz="quarter" idx="20" hasCustomPrompt="1"/>
          </p:nvPr>
        </p:nvSpPr>
        <p:spPr>
          <a:xfrm>
            <a:off x="3287484"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1" name="Text Placeholder 7">
            <a:extLst>
              <a:ext uri="{FF2B5EF4-FFF2-40B4-BE49-F238E27FC236}">
                <a16:creationId xmlns:a16="http://schemas.microsoft.com/office/drawing/2014/main" id="{A0AF64BB-0F19-406C-A38C-9774B21BAC18}"/>
              </a:ext>
            </a:extLst>
          </p:cNvPr>
          <p:cNvSpPr>
            <a:spLocks noGrp="1"/>
          </p:cNvSpPr>
          <p:nvPr>
            <p:ph type="body" sz="quarter" idx="21" hasCustomPrompt="1"/>
          </p:nvPr>
        </p:nvSpPr>
        <p:spPr>
          <a:xfrm>
            <a:off x="6087834" y="3868738"/>
            <a:ext cx="2606040" cy="457200"/>
          </a:xfrm>
        </p:spPr>
        <p:txBody>
          <a:bodyPr/>
          <a:lstStyle>
            <a:lvl1pPr>
              <a:defRPr sz="1400">
                <a:solidFill>
                  <a:schemeClr val="accent1"/>
                </a:solidFill>
              </a:defRPr>
            </a:lvl1pPr>
          </a:lstStyle>
          <a:p>
            <a:pPr lvl="0"/>
            <a:r>
              <a:rPr lang="en-US" dirty="0"/>
              <a:t>Type subhead in 14 pt orange | Max two lines</a:t>
            </a:r>
          </a:p>
        </p:txBody>
      </p:sp>
    </p:spTree>
    <p:custDataLst>
      <p:tags r:id="rId1"/>
    </p:custDataLst>
    <p:extLst>
      <p:ext uri="{BB962C8B-B14F-4D97-AF65-F5344CB8AC3E}">
        <p14:creationId xmlns:p14="http://schemas.microsoft.com/office/powerpoint/2010/main" val="2712974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One line</a:t>
            </a:r>
          </a:p>
        </p:txBody>
      </p:sp>
      <p:sp>
        <p:nvSpPr>
          <p:cNvPr id="3" name="Date Placeholder 2"/>
          <p:cNvSpPr>
            <a:spLocks noGrp="1"/>
          </p:cNvSpPr>
          <p:nvPr>
            <p:ph type="dt" sz="half" idx="10"/>
          </p:nvPr>
        </p:nvSpPr>
        <p:spPr/>
        <p:txBody>
          <a:bodyPr/>
          <a:lstStyle/>
          <a:p>
            <a:fld id="{BFBAD913-FA8F-4041-B8E0-31D7DFAB533E}"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164592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98958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One line</a:t>
            </a:r>
          </a:p>
        </p:txBody>
      </p:sp>
      <p:sp>
        <p:nvSpPr>
          <p:cNvPr id="3" name="Date Placeholder 2"/>
          <p:cNvSpPr>
            <a:spLocks noGrp="1"/>
          </p:cNvSpPr>
          <p:nvPr>
            <p:ph type="dt" sz="half" idx="10"/>
          </p:nvPr>
        </p:nvSpPr>
        <p:spPr/>
        <p:txBody>
          <a:bodyPr/>
          <a:lstStyle/>
          <a:p>
            <a:fld id="{EAC86A59-F7D2-6A4D-BE52-4C75C405AAF2}"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0574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053544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One line</a:t>
            </a:r>
          </a:p>
        </p:txBody>
      </p:sp>
      <p:sp>
        <p:nvSpPr>
          <p:cNvPr id="3" name="Date Placeholder 2"/>
          <p:cNvSpPr>
            <a:spLocks noGrp="1"/>
          </p:cNvSpPr>
          <p:nvPr>
            <p:ph type="dt" sz="half" idx="10"/>
          </p:nvPr>
        </p:nvSpPr>
        <p:spPr/>
        <p:txBody>
          <a:bodyPr/>
          <a:lstStyle/>
          <a:p>
            <a:fld id="{AEFB2951-FAA4-4D45-8759-C25C272B05CF}"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7432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8100853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One line</a:t>
            </a:r>
          </a:p>
        </p:txBody>
      </p:sp>
      <p:sp>
        <p:nvSpPr>
          <p:cNvPr id="3" name="Date Placeholder 2"/>
          <p:cNvSpPr>
            <a:spLocks noGrp="1"/>
          </p:cNvSpPr>
          <p:nvPr>
            <p:ph type="dt" sz="half" idx="10"/>
          </p:nvPr>
        </p:nvSpPr>
        <p:spPr/>
        <p:txBody>
          <a:bodyPr/>
          <a:lstStyle/>
          <a:p>
            <a:fld id="{84723A34-4886-6341-907E-3CF96107BEB5}"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4" y="1828801"/>
            <a:ext cx="41148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81053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One line</a:t>
            </a:r>
          </a:p>
        </p:txBody>
      </p:sp>
      <p:sp>
        <p:nvSpPr>
          <p:cNvPr id="3" name="Date Placeholder 2"/>
          <p:cNvSpPr>
            <a:spLocks noGrp="1"/>
          </p:cNvSpPr>
          <p:nvPr>
            <p:ph type="dt" sz="half" idx="10"/>
          </p:nvPr>
        </p:nvSpPr>
        <p:spPr/>
        <p:txBody>
          <a:bodyPr/>
          <a:lstStyle/>
          <a:p>
            <a:fld id="{E574142A-C9ED-F248-9FC9-0189019F6805}"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393247" y="1828800"/>
            <a:ext cx="4178753"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89158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p:txBody>
          <a:bodyPr/>
          <a:lstStyle>
            <a:lvl1pPr>
              <a:defRPr/>
            </a:lvl1pPr>
          </a:lstStyle>
          <a:p>
            <a:r>
              <a:rPr lang="en-US" dirty="0"/>
              <a:t>3 Photo | One line</a:t>
            </a:r>
          </a:p>
        </p:txBody>
      </p:sp>
      <p:sp>
        <p:nvSpPr>
          <p:cNvPr id="3" name="Date Placeholder 2"/>
          <p:cNvSpPr>
            <a:spLocks noGrp="1"/>
          </p:cNvSpPr>
          <p:nvPr>
            <p:ph type="dt" sz="half" idx="10"/>
          </p:nvPr>
        </p:nvSpPr>
        <p:spPr/>
        <p:txBody>
          <a:bodyPr/>
          <a:lstStyle/>
          <a:p>
            <a:fld id="{607F0BCB-8288-9D4D-9EBF-F69601F6512F}"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1653241" y="3873724"/>
            <a:ext cx="1558019" cy="2031776"/>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71358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4 Photo | One line</a:t>
            </a:r>
          </a:p>
        </p:txBody>
      </p:sp>
      <p:sp>
        <p:nvSpPr>
          <p:cNvPr id="3" name="Date Placeholder 2"/>
          <p:cNvSpPr>
            <a:spLocks noGrp="1"/>
          </p:cNvSpPr>
          <p:nvPr>
            <p:ph type="dt" sz="half" idx="10"/>
          </p:nvPr>
        </p:nvSpPr>
        <p:spPr/>
        <p:txBody>
          <a:bodyPr/>
          <a:lstStyle/>
          <a:p>
            <a:fld id="{A03F8F8A-0676-B34E-8A58-0EE149B6B11E}"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500313" y="1828801"/>
            <a:ext cx="2118122"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77722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5 Photo | One line</a:t>
            </a:r>
          </a:p>
        </p:txBody>
      </p:sp>
      <p:sp>
        <p:nvSpPr>
          <p:cNvPr id="3" name="Date Placeholder 2"/>
          <p:cNvSpPr>
            <a:spLocks noGrp="1"/>
          </p:cNvSpPr>
          <p:nvPr>
            <p:ph type="dt" sz="half" idx="10"/>
          </p:nvPr>
        </p:nvSpPr>
        <p:spPr/>
        <p:txBody>
          <a:bodyPr/>
          <a:lstStyle/>
          <a:p>
            <a:fld id="{81B2D728-38EF-8B46-B5F2-14915580E6B1}"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08284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435569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1 line</a:t>
            </a:r>
          </a:p>
        </p:txBody>
      </p:sp>
      <p:sp>
        <p:nvSpPr>
          <p:cNvPr id="3" name="Date Placeholder 2"/>
          <p:cNvSpPr>
            <a:spLocks noGrp="1"/>
          </p:cNvSpPr>
          <p:nvPr>
            <p:ph type="dt" sz="half" idx="10"/>
          </p:nvPr>
        </p:nvSpPr>
        <p:spPr/>
        <p:txBody>
          <a:bodyPr/>
          <a:lstStyle/>
          <a:p>
            <a:fld id="{CA084BDB-E483-4A4F-848D-14271EE97A27}"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7"/>
            <a:ext cx="1645920" cy="1970316"/>
          </a:xfr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490800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4155B0-849C-4295-B9A3-289B82E69CA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795" r="2208"/>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256E36F7-040C-4CF7-A4F3-566C1FB93D13}"/>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sz="1600">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4292C5A5-93D8-46FA-9FF4-4D3FFCD21684}"/>
              </a:ext>
            </a:extLst>
          </p:cNvPr>
          <p:cNvSpPr>
            <a:spLocks noGrp="1"/>
          </p:cNvSpPr>
          <p:nvPr>
            <p:ph type="dt" sz="half" idx="14"/>
          </p:nvPr>
        </p:nvSpPr>
        <p:spPr/>
        <p:txBody>
          <a:bodyPr/>
          <a:lstStyle/>
          <a:p>
            <a:fld id="{A5FC88B3-188D-304E-97D7-D16C4AA1224A}" type="datetime1">
              <a:rPr lang="en-US" smtClean="0"/>
              <a:t>7/18/18</a:t>
            </a:fld>
            <a:endParaRPr lang="en-US" dirty="0"/>
          </a:p>
        </p:txBody>
      </p:sp>
      <p:pic>
        <p:nvPicPr>
          <p:cNvPr id="12" name="Picture 11">
            <a:extLst>
              <a:ext uri="{FF2B5EF4-FFF2-40B4-BE49-F238E27FC236}">
                <a16:creationId xmlns:a16="http://schemas.microsoft.com/office/drawing/2014/main" id="{5BF7D124-5D39-4F61-B959-7373F2C7651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37020216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1 line</a:t>
            </a:r>
          </a:p>
        </p:txBody>
      </p:sp>
      <p:sp>
        <p:nvSpPr>
          <p:cNvPr id="3" name="Date Placeholder 2"/>
          <p:cNvSpPr>
            <a:spLocks noGrp="1"/>
          </p:cNvSpPr>
          <p:nvPr>
            <p:ph type="dt" sz="half" idx="10"/>
          </p:nvPr>
        </p:nvSpPr>
        <p:spPr/>
        <p:txBody>
          <a:bodyPr/>
          <a:lstStyle/>
          <a:p>
            <a:fld id="{BC0B9E5A-BDCC-474C-9CC4-CECDCB1DD9A7}"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3088" cy="1307592"/>
          </a:xfr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641347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1 line</a:t>
            </a:r>
          </a:p>
        </p:txBody>
      </p:sp>
      <p:sp>
        <p:nvSpPr>
          <p:cNvPr id="3" name="Date Placeholder 2"/>
          <p:cNvSpPr>
            <a:spLocks noGrp="1"/>
          </p:cNvSpPr>
          <p:nvPr>
            <p:ph type="dt" sz="half" idx="10"/>
          </p:nvPr>
        </p:nvSpPr>
        <p:spPr/>
        <p:txBody>
          <a:bodyPr/>
          <a:lstStyle/>
          <a:p>
            <a:fld id="{7B5365D4-2452-3343-B29C-9CAEB7F9A3AE}"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5588" cy="987552"/>
          </a:xfr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779850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1 line</a:t>
            </a:r>
          </a:p>
        </p:txBody>
      </p:sp>
      <p:sp>
        <p:nvSpPr>
          <p:cNvPr id="3" name="Date Placeholder 2"/>
          <p:cNvSpPr>
            <a:spLocks noGrp="1"/>
          </p:cNvSpPr>
          <p:nvPr>
            <p:ph type="dt" sz="half" idx="10"/>
          </p:nvPr>
        </p:nvSpPr>
        <p:spPr/>
        <p:txBody>
          <a:bodyPr/>
          <a:lstStyle/>
          <a:p>
            <a:fld id="{B350426A-D2AA-B841-A172-998EF7C59AF0}"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6" y="1861456"/>
            <a:ext cx="787853" cy="768096"/>
          </a:xfr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10628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1 line</a:t>
            </a:r>
          </a:p>
        </p:txBody>
      </p:sp>
      <p:sp>
        <p:nvSpPr>
          <p:cNvPr id="3" name="Date Placeholder 2"/>
          <p:cNvSpPr>
            <a:spLocks noGrp="1"/>
          </p:cNvSpPr>
          <p:nvPr>
            <p:ph type="dt" sz="half" idx="10"/>
          </p:nvPr>
        </p:nvSpPr>
        <p:spPr/>
        <p:txBody>
          <a:bodyPr/>
          <a:lstStyle/>
          <a:p>
            <a:fld id="{8238ADEA-1268-684E-990E-6D1107CCDE98}"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6"/>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464681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1 line</a:t>
            </a:r>
          </a:p>
        </p:txBody>
      </p:sp>
      <p:sp>
        <p:nvSpPr>
          <p:cNvPr id="3" name="Date Placeholder 2"/>
          <p:cNvSpPr>
            <a:spLocks noGrp="1"/>
          </p:cNvSpPr>
          <p:nvPr>
            <p:ph type="dt" sz="half" idx="10"/>
          </p:nvPr>
        </p:nvSpPr>
        <p:spPr/>
        <p:txBody>
          <a:bodyPr/>
          <a:lstStyle/>
          <a:p>
            <a:fld id="{B0F05144-D549-764A-BC72-2369083EF94E}"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7"/>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91242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case | 1 line</a:t>
            </a:r>
          </a:p>
        </p:txBody>
      </p:sp>
      <p:sp>
        <p:nvSpPr>
          <p:cNvPr id="3" name="Date Placeholder 2"/>
          <p:cNvSpPr>
            <a:spLocks noGrp="1"/>
          </p:cNvSpPr>
          <p:nvPr>
            <p:ph type="dt" sz="half" idx="10"/>
          </p:nvPr>
        </p:nvSpPr>
        <p:spPr/>
        <p:txBody>
          <a:bodyPr/>
          <a:lstStyle/>
          <a:p>
            <a:fld id="{FA49EA86-E1B3-D840-96B4-2D75FC7D080D}"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118241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C22132-F380-0E4A-AAEB-72E7D47151BB}" type="datetime1">
              <a:rPr lang="en-US" smtClean="0"/>
              <a:t>7/18/18</a:t>
            </a:fld>
            <a:endParaRPr lang="en-US" dirty="0"/>
          </a:p>
        </p:txBody>
      </p:sp>
      <p:sp>
        <p:nvSpPr>
          <p:cNvPr id="3" name="Footer Placeholder 2"/>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sp>
        <p:nvSpPr>
          <p:cNvPr id="7" name="Text Placeholder 6"/>
          <p:cNvSpPr>
            <a:spLocks noGrp="1"/>
          </p:cNvSpPr>
          <p:nvPr>
            <p:ph type="body" sz="quarter" idx="13" hasCustomPrompt="1"/>
          </p:nvPr>
        </p:nvSpPr>
        <p:spPr>
          <a:xfrm>
            <a:off x="3384947" y="2975656"/>
            <a:ext cx="2374106" cy="609373"/>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169224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759988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681753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271399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825D86-6339-4FA5-BF31-FB0E1B56D02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059" r="2944"/>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40C08FE4-162A-4EFF-AF07-50DD505ED48B}"/>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baseline="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10B9D10F-4F85-47EB-BB69-0ED9FC2465EB}"/>
              </a:ext>
            </a:extLst>
          </p:cNvPr>
          <p:cNvSpPr>
            <a:spLocks noGrp="1"/>
          </p:cNvSpPr>
          <p:nvPr>
            <p:ph type="dt" sz="half" idx="14"/>
          </p:nvPr>
        </p:nvSpPr>
        <p:spPr/>
        <p:txBody>
          <a:bodyPr/>
          <a:lstStyle/>
          <a:p>
            <a:fld id="{128CB145-5EA2-754D-8CDE-BD68346B91AE}" type="datetime1">
              <a:rPr lang="en-US" smtClean="0"/>
              <a:t>7/18/18</a:t>
            </a:fld>
            <a:endParaRPr lang="en-US" dirty="0"/>
          </a:p>
        </p:txBody>
      </p:sp>
      <p:pic>
        <p:nvPicPr>
          <p:cNvPr id="12" name="Picture 11">
            <a:extLst>
              <a:ext uri="{FF2B5EF4-FFF2-40B4-BE49-F238E27FC236}">
                <a16:creationId xmlns:a16="http://schemas.microsoft.com/office/drawing/2014/main" id="{AD32E20C-6241-49CC-8812-6F1CC5574200}"/>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4700212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725328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8048427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72DD5A-027B-5049-9814-0E9AF1E2F97C}" type="datetime1">
              <a:rPr lang="en-US" smtClean="0"/>
              <a:t>7/18/18</a:t>
            </a:fld>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22314622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r>
              <a:rPr lang="en-US" sz="3200" dirty="0"/>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r>
              <a:rPr lang="en-US" sz="2000" dirty="0"/>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4119266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FBAD913-FA8F-4041-B8E0-31D7DFAB533E}"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164592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prstGeom prst="rect">
            <a:avLst/>
          </a:prstGeo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7617057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AC86A59-F7D2-6A4D-BE52-4C75C405AAF2}"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0574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36233738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EFB2951-FAA4-4D45-8759-C25C272B05CF}"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7432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80801179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4723A34-4886-6341-907E-3CF96107BEB5}"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4" y="1828801"/>
            <a:ext cx="41148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00717878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574142A-C9ED-F248-9FC9-0189019F6805}"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393247" y="1828800"/>
            <a:ext cx="4178753"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499525775"/>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607F0BCB-8288-9D4D-9EBF-F69601F6512F}"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1653241" y="3873724"/>
            <a:ext cx="1558019" cy="2031776"/>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prstGeom prst="rect">
            <a:avLst/>
          </a:prstGeo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05857420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9144000" cy="6858000"/>
          </a:xfrm>
          <a:solidFill>
            <a:schemeClr val="accent4"/>
          </a:solidFill>
        </p:spPr>
        <p:txBody>
          <a:bodyPr/>
          <a:lstStyle>
            <a:lvl1pPr>
              <a:defRPr/>
            </a:lvl1pPr>
          </a:lstStyle>
          <a:p>
            <a:r>
              <a:rPr lang="en-US" dirty="0"/>
              <a:t>Click picture icon in middle of slide to add full bleed picture</a:t>
            </a:r>
          </a:p>
        </p:txBody>
      </p:sp>
      <p:sp>
        <p:nvSpPr>
          <p:cNvPr id="14" name="Text Placeholder 3"/>
          <p:cNvSpPr>
            <a:spLocks noGrp="1"/>
          </p:cNvSpPr>
          <p:nvPr>
            <p:ph type="body" sz="quarter" idx="16" hasCustomPrompt="1"/>
          </p:nvPr>
        </p:nvSpPr>
        <p:spPr>
          <a:xfrm>
            <a:off x="0" y="-5893"/>
            <a:ext cx="9144000"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1500" dirty="0">
                <a:solidFill>
                  <a:schemeClr val="bg1"/>
                </a:solidFill>
              </a:defRPr>
            </a:lvl1pPr>
          </a:lstStyle>
          <a:p>
            <a:pPr lvl="0" algn="ctr" defTabSz="685647" fontAlgn="base">
              <a:spcBef>
                <a:spcPct val="0"/>
              </a:spcBef>
              <a:spcAft>
                <a:spcPct val="0"/>
              </a:spcAft>
            </a:pPr>
            <a:r>
              <a:rPr lang="en-US" dirty="0"/>
              <a:t> </a:t>
            </a: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17" name="Text Placeholder 18">
            <a:extLst>
              <a:ext uri="{FF2B5EF4-FFF2-40B4-BE49-F238E27FC236}">
                <a16:creationId xmlns:a16="http://schemas.microsoft.com/office/drawing/2014/main" id="{8AB7FC00-CAEB-4AC6-9A32-953D75FDB1CB}"/>
              </a:ext>
            </a:extLst>
          </p:cNvPr>
          <p:cNvSpPr>
            <a:spLocks noGrp="1"/>
          </p:cNvSpPr>
          <p:nvPr>
            <p:ph type="body" sz="quarter" idx="17" hasCustomPrompt="1"/>
          </p:nvPr>
        </p:nvSpPr>
        <p:spPr>
          <a:xfrm>
            <a:off x="355196" y="5760556"/>
            <a:ext cx="2197555" cy="716444"/>
          </a:xfrm>
          <a:blipFill>
            <a:blip r:embed="rId3"/>
            <a:stretch>
              <a:fillRect/>
            </a:stretch>
          </a:blipFill>
        </p:spPr>
        <p:txBody>
          <a:bodyPr/>
          <a:lstStyle/>
          <a:p>
            <a:pPr lvl="0"/>
            <a:r>
              <a:rPr lang="en-US" dirty="0"/>
              <a:t> </a:t>
            </a:r>
          </a:p>
        </p:txBody>
      </p:sp>
      <p:sp>
        <p:nvSpPr>
          <p:cNvPr id="4" name="Date Placeholder 3">
            <a:extLst>
              <a:ext uri="{FF2B5EF4-FFF2-40B4-BE49-F238E27FC236}">
                <a16:creationId xmlns:a16="http://schemas.microsoft.com/office/drawing/2014/main" id="{EA33E926-4D19-4F32-8112-EB03CC209DF3}"/>
              </a:ext>
            </a:extLst>
          </p:cNvPr>
          <p:cNvSpPr>
            <a:spLocks noGrp="1"/>
          </p:cNvSpPr>
          <p:nvPr>
            <p:ph type="dt" sz="half" idx="18"/>
          </p:nvPr>
        </p:nvSpPr>
        <p:spPr/>
        <p:txBody>
          <a:bodyPr/>
          <a:lstStyle/>
          <a:p>
            <a:fld id="{B6E1A88B-A652-8F44-A5F9-5E71904FF2E5}" type="datetime1">
              <a:rPr lang="en-US" smtClean="0"/>
              <a:t>7/18/18</a:t>
            </a:fld>
            <a:endParaRPr lang="en-US" dirty="0"/>
          </a:p>
        </p:txBody>
      </p:sp>
      <p:sp>
        <p:nvSpPr>
          <p:cNvPr id="18" name="Rectangle 17">
            <a:extLst>
              <a:ext uri="{FF2B5EF4-FFF2-40B4-BE49-F238E27FC236}">
                <a16:creationId xmlns:a16="http://schemas.microsoft.com/office/drawing/2014/main" id="{953CF5D8-A7D2-44FE-998F-D0C95902ED42}"/>
              </a:ext>
            </a:extLst>
          </p:cNvPr>
          <p:cNvSpPr/>
          <p:nvPr userDrawn="1"/>
        </p:nvSpPr>
        <p:spPr bwMode="gray">
          <a:xfrm>
            <a:off x="9163022"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4 STEPS to customizing this title slide</a:t>
            </a:r>
          </a:p>
          <a:p>
            <a:pPr marL="342900" indent="-342900" algn="l">
              <a:buFont typeface="+mj-lt"/>
              <a:buAutoNum type="arabicPeriod"/>
            </a:pPr>
            <a:r>
              <a:rPr lang="en-US" sz="1400" dirty="0"/>
              <a:t>Right click on presentation title placeholder &gt; Send to Back</a:t>
            </a:r>
          </a:p>
          <a:p>
            <a:pPr marL="342900" indent="-342900" algn="l">
              <a:buFont typeface="+mj-lt"/>
              <a:buAutoNum type="arabicPeriod"/>
            </a:pPr>
            <a:r>
              <a:rPr lang="en-US" sz="1400" dirty="0"/>
              <a:t>Select white gradient overlay &gt; Send to Back</a:t>
            </a:r>
          </a:p>
          <a:p>
            <a:pPr marL="342900" indent="-342900" algn="l">
              <a:buFont typeface="+mj-lt"/>
              <a:buAutoNum type="arabicPeriod"/>
            </a:pPr>
            <a:r>
              <a:rPr lang="en-US" sz="1400" dirty="0"/>
              <a:t>Click on Picture icon in center of picture placeholder &gt; Navigate to image &gt; Insert</a:t>
            </a:r>
          </a:p>
          <a:p>
            <a:pPr marL="342900" indent="-342900" algn="l">
              <a:buFont typeface="+mj-lt"/>
              <a:buAutoNum type="arabicPeriod"/>
            </a:pPr>
            <a:r>
              <a:rPr lang="en-US" sz="1400" dirty="0"/>
              <a:t>Right click on Slide Thumbnail &gt; Hit Reset</a:t>
            </a:r>
            <a:br>
              <a:rPr lang="en-US" sz="1400" dirty="0"/>
            </a:br>
            <a:br>
              <a:rPr lang="en-US" sz="1400" dirty="0"/>
            </a:br>
            <a:r>
              <a:rPr lang="en-US" sz="1400" dirty="0"/>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9" name="Rectangle 18">
            <a:extLst>
              <a:ext uri="{FF2B5EF4-FFF2-40B4-BE49-F238E27FC236}">
                <a16:creationId xmlns:a16="http://schemas.microsoft.com/office/drawing/2014/main" id="{8B882037-743A-43E9-AF64-DF4B49C731C9}"/>
              </a:ext>
            </a:extLst>
          </p:cNvPr>
          <p:cNvSpPr/>
          <p:nvPr userDrawn="1"/>
        </p:nvSpPr>
        <p:spPr bwMode="gray">
          <a:xfrm>
            <a:off x="11347423"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691216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03F8F8A-0676-B34E-8A58-0EE149B6B11E}"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500313" y="1828801"/>
            <a:ext cx="2118122"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prstGeom prst="rect">
            <a:avLst/>
          </a:prstGeo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prstGeom prst="rect">
            <a:avLst/>
          </a:prstGeo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prstGeom prst="rect">
            <a:avLst/>
          </a:prstGeo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prstGeom prst="rect">
            <a:avLst/>
          </a:prstGeo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177843892"/>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1B2D728-38EF-8B46-B5F2-14915580E6B1}"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08284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prstGeom prst="rect">
            <a:avLst/>
          </a:prstGeo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prstGeom prst="rect">
            <a:avLst/>
          </a:prstGeo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prstGeom prst="rect">
            <a:avLst/>
          </a:prstGeo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prstGeom prst="rect">
            <a:avLst/>
          </a:prstGeo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prstGeom prst="rect">
            <a:avLst/>
          </a:prstGeo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2348126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CA084BDB-E483-4A4F-848D-14271EE97A27}"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7"/>
            <a:ext cx="1645920" cy="1970316"/>
          </a:xfrm>
          <a:prstGeom prst="rect">
            <a:avLst/>
          </a:prstGeo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prstGeom prst="rect">
            <a:avLst/>
          </a:prstGeo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prstGeom prst="rect">
            <a:avLst/>
          </a:prstGeo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prstGeom prst="rect">
            <a:avLst/>
          </a:prstGeo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prstGeom prst="rect">
            <a:avLst/>
          </a:prstGeo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566730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C0B9E5A-BDCC-474C-9CC4-CECDCB1DD9A7}"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3088" cy="1307592"/>
          </a:xfrm>
          <a:prstGeom prst="rect">
            <a:avLst/>
          </a:prstGeo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prstGeom prst="rect">
            <a:avLst/>
          </a:prstGeo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prstGeom prst="rect">
            <a:avLst/>
          </a:prstGeo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a:prstGeom prst="rect">
            <a:avLst/>
          </a:prstGeo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50256550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7B5365D4-2452-3343-B29C-9CAEB7F9A3AE}"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5588" cy="987552"/>
          </a:xfrm>
          <a:prstGeom prst="rect">
            <a:avLst/>
          </a:prstGeo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prstGeom prst="rect">
            <a:avLst/>
          </a:prstGeo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prstGeom prst="rect">
            <a:avLst/>
          </a:prstGeo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prstGeom prst="rect">
            <a:avLst/>
          </a:prstGeo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937466596"/>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350426A-D2AA-B841-A172-998EF7C59AF0}"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6" y="1861456"/>
            <a:ext cx="787853" cy="768096"/>
          </a:xfrm>
          <a:prstGeom prst="rect">
            <a:avLst/>
          </a:prstGeo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prstGeom prst="rect">
            <a:avLst/>
          </a:prstGeo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prstGeom prst="rect">
            <a:avLst/>
          </a:prstGeo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prstGeom prst="rect">
            <a:avLst/>
          </a:prstGeo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prstGeom prst="rect">
            <a:avLst/>
          </a:prstGeo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629146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238ADEA-1268-684E-990E-6D1107CCDE98}"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6"/>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2023807439"/>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0F05144-D549-764A-BC72-2369083EF94E}"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7"/>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07936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w/photo | case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FA49EA86-E1B3-D840-96B4-2D75FC7D080D}"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87427033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4C22132-F380-0E4A-AAEB-72E7D47151BB}"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3" name="Footer Placeholder 2"/>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7" name="Text Placeholder 6"/>
          <p:cNvSpPr>
            <a:spLocks noGrp="1"/>
          </p:cNvSpPr>
          <p:nvPr>
            <p:ph type="body" sz="quarter" idx="13" hasCustomPrompt="1"/>
          </p:nvPr>
        </p:nvSpPr>
        <p:spPr>
          <a:xfrm>
            <a:off x="3384947" y="2975656"/>
            <a:ext cx="2374106" cy="609373"/>
          </a:xfrm>
          <a:prstGeom prst="rect">
            <a:avLst/>
          </a:prstGeo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67232109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DEF3B30-E9D0-844C-BEF2-CE4BEB628737}" type="datetime1">
              <a:rPr lang="en-US" smtClean="0"/>
              <a:t>7/18/18</a:t>
            </a:fld>
            <a:endParaRPr lang="en-US" dirty="0"/>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9157089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676594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446317198"/>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8808340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288276215"/>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prstGeom prst="rect">
            <a:avLst/>
          </a:prstGeo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2421012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272DD5A-027B-5049-9814-0E9AF1E2F97C}"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983403179"/>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a:prstGeom prst="rect">
            <a:avLst/>
          </a:prstGeo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pPr algn="r" fontAlgn="base">
              <a:spcBef>
                <a:spcPct val="0"/>
              </a:spcBef>
              <a:spcAft>
                <a:spcPct val="0"/>
              </a:spcAft>
            </a:pPr>
            <a:r>
              <a:rPr lang="en-US" sz="3200" dirty="0">
                <a:solidFill>
                  <a:srgbClr val="000000"/>
                </a:solidFill>
                <a:ea typeface="Osaka" pitchFamily="1" charset="-128"/>
              </a:rPr>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pPr algn="r" fontAlgn="base">
              <a:spcBef>
                <a:spcPct val="0"/>
              </a:spcBef>
              <a:spcAft>
                <a:spcPct val="0"/>
              </a:spcAft>
            </a:pPr>
            <a:r>
              <a:rPr lang="en-US" sz="2000" dirty="0">
                <a:solidFill>
                  <a:srgbClr val="000000"/>
                </a:solidFill>
                <a:ea typeface="Osaka" pitchFamily="1" charset="-128"/>
              </a:rPr>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11901604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825626"/>
            <a:ext cx="4143375"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825626"/>
            <a:ext cx="4245429"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D0447F0-CC69-5347-9C2C-7BEDBA73FFFE}" type="datetime1">
              <a:rPr lang="en-US" smtClean="0"/>
              <a:t>7/18/18</a:t>
            </a:fld>
            <a:endParaRPr lang="en-US" dirty="0"/>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7">
            <a:extLst>
              <a:ext uri="{FF2B5EF4-FFF2-40B4-BE49-F238E27FC236}">
                <a16:creationId xmlns:a16="http://schemas.microsoft.com/office/drawing/2014/main" id="{09F3EB9D-9B44-418C-9B2E-D32A67A979C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97654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subheads">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11" name="Title 3"/>
          <p:cNvSpPr>
            <a:spLocks noGrp="1"/>
          </p:cNvSpPr>
          <p:nvPr>
            <p:ph type="title" hasCustomPrompt="1"/>
          </p:nvPr>
        </p:nvSpPr>
        <p:spPr>
          <a:xfrm>
            <a:off x="371475" y="0"/>
            <a:ext cx="8486775" cy="1074058"/>
          </a:xfrm>
        </p:spPr>
        <p:txBody>
          <a:bodyPr/>
          <a:lstStyle>
            <a:lvl1pPr>
              <a:defRPr/>
            </a:lvl1pPr>
          </a:lstStyle>
          <a:p>
            <a:r>
              <a:rPr lang="en-US" dirty="0"/>
              <a:t>Activity Title</a:t>
            </a:r>
          </a:p>
        </p:txBody>
      </p:sp>
      <p:sp>
        <p:nvSpPr>
          <p:cNvPr id="12" name="Text Placeholder 1"/>
          <p:cNvSpPr>
            <a:spLocks noGrp="1"/>
          </p:cNvSpPr>
          <p:nvPr>
            <p:ph type="body" sz="quarter" idx="18" hasCustomPrompt="1"/>
          </p:nvPr>
        </p:nvSpPr>
        <p:spPr>
          <a:xfrm>
            <a:off x="372534" y="1371600"/>
            <a:ext cx="8500296" cy="4892040"/>
          </a:xfrm>
        </p:spPr>
        <p:txBody>
          <a:bodyPr/>
          <a:lstStyle/>
          <a:p>
            <a:pPr>
              <a:buNone/>
            </a:pPr>
            <a:r>
              <a:rPr lang="en-US" b="1" dirty="0">
                <a:solidFill>
                  <a:schemeClr val="accent1"/>
                </a:solidFill>
              </a:rPr>
              <a:t>Question:</a:t>
            </a:r>
            <a:r>
              <a:rPr lang="en-US" dirty="0"/>
              <a:t>  </a:t>
            </a:r>
            <a:endParaRPr lang="en-US" b="1" dirty="0">
              <a:solidFill>
                <a:srgbClr val="FF0000"/>
              </a:solidFill>
            </a:endParaRPr>
          </a:p>
          <a:p>
            <a:pPr>
              <a:buNone/>
            </a:pPr>
            <a:endParaRPr lang="en-US" dirty="0"/>
          </a:p>
          <a:p>
            <a:endParaRPr lang="en-US" dirty="0"/>
          </a:p>
        </p:txBody>
      </p:sp>
    </p:spTree>
    <p:custDataLst>
      <p:tags r:id="rId1"/>
    </p:custDataLst>
    <p:extLst>
      <p:ext uri="{BB962C8B-B14F-4D97-AF65-F5344CB8AC3E}">
        <p14:creationId xmlns:p14="http://schemas.microsoft.com/office/powerpoint/2010/main" val="1008547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A8FF5258-962B-314A-8144-01713EA42D4B}" type="datetime1">
              <a:rPr lang="en-US" smtClean="0"/>
              <a:t>7/18/18</a:t>
            </a:fld>
            <a:endParaRPr lang="en-US" dirty="0"/>
          </a:p>
        </p:txBody>
      </p:sp>
      <p:sp>
        <p:nvSpPr>
          <p:cNvPr id="5" name="Slide Number Placeholder 4"/>
          <p:cNvSpPr>
            <a:spLocks noGrp="1"/>
          </p:cNvSpPr>
          <p:nvPr>
            <p:ph type="sldNum" sz="quarter" idx="12"/>
          </p:nvPr>
        </p:nvSpPr>
        <p:spPr>
          <a:xfrm>
            <a:off x="8415337" y="6486983"/>
            <a:ext cx="459242" cy="365125"/>
          </a:xfrm>
        </p:spPr>
        <p:txBody>
          <a:bodyPr/>
          <a:lstStyle/>
          <a:p>
            <a:fld id="{3310D8EA-3107-4873-B9AB-DD7D3E79053A}" type="slidenum">
              <a:rPr lang="en-US" smtClean="0"/>
              <a:t>‹#›</a:t>
            </a:fld>
            <a:endParaRPr lang="en-US" dirty="0"/>
          </a:p>
        </p:txBody>
      </p:sp>
      <p:sp>
        <p:nvSpPr>
          <p:cNvPr id="6" name="Footer Placeholder 3">
            <a:extLst>
              <a:ext uri="{FF2B5EF4-FFF2-40B4-BE49-F238E27FC236}">
                <a16:creationId xmlns:a16="http://schemas.microsoft.com/office/drawing/2014/main" id="{070606B5-5043-498C-87F8-8BBBE2437AD8}"/>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endParaRPr lang="en-US" dirty="0"/>
          </a:p>
        </p:txBody>
      </p:sp>
    </p:spTree>
    <p:custDataLst>
      <p:tags r:id="rId1"/>
    </p:custDataLst>
    <p:extLst>
      <p:ext uri="{BB962C8B-B14F-4D97-AF65-F5344CB8AC3E}">
        <p14:creationId xmlns:p14="http://schemas.microsoft.com/office/powerpoint/2010/main" val="3125389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727E08C2-2240-0640-AF9B-ECF7893AC155}" type="datetime1">
              <a:rPr lang="en-US" smtClean="0"/>
              <a:t>7/18/18</a:t>
            </a:fld>
            <a:endParaRPr lang="en-US" dirty="0"/>
          </a:p>
        </p:txBody>
      </p:sp>
      <p:sp>
        <p:nvSpPr>
          <p:cNvPr id="4" name="Footer Placeholder 3"/>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346865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ags" Target="../tags/tag3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B70EC13-D34A-4B4D-9F6C-7DF008E49813}"/>
              </a:ext>
            </a:extLst>
          </p:cNvPr>
          <p:cNvPicPr>
            <a:picLocks noChangeAspect="1"/>
          </p:cNvPicPr>
          <p:nvPr userDrawn="1"/>
        </p:nvPicPr>
        <p:blipFill rotWithShape="1">
          <a:blip r:embed="rId36"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
        <p:nvSpPr>
          <p:cNvPr id="2" name="Title Placeholder 1"/>
          <p:cNvSpPr>
            <a:spLocks noGrp="1"/>
          </p:cNvSpPr>
          <p:nvPr>
            <p:ph type="title"/>
          </p:nvPr>
        </p:nvSpPr>
        <p:spPr bwMode="gray">
          <a:xfrm>
            <a:off x="371475" y="0"/>
            <a:ext cx="8486775" cy="1074058"/>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371475" y="1825625"/>
            <a:ext cx="8486775"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285750" y="7386866"/>
            <a:ext cx="2057400" cy="365125"/>
          </a:xfrm>
          <a:prstGeom prst="rect">
            <a:avLst/>
          </a:prstGeom>
        </p:spPr>
        <p:txBody>
          <a:bodyPr vert="horz" lIns="0" tIns="0" rIns="0" bIns="0" rtlCol="0" anchor="ctr"/>
          <a:lstStyle>
            <a:lvl1pPr algn="l">
              <a:defRPr sz="900">
                <a:solidFill>
                  <a:schemeClr val="tx1">
                    <a:tint val="75000"/>
                  </a:schemeClr>
                </a:solidFill>
              </a:defRPr>
            </a:lvl1pPr>
          </a:lstStyle>
          <a:p>
            <a:fld id="{37E27CB2-375A-6245-9001-5A03665D4C85}" type="datetime1">
              <a:rPr lang="en-US" smtClean="0"/>
              <a:t>7/18/18</a:t>
            </a:fld>
            <a:endParaRPr lang="en-US" dirty="0"/>
          </a:p>
        </p:txBody>
      </p:sp>
      <p:sp>
        <p:nvSpPr>
          <p:cNvPr id="5" name="Footer Placeholder 4"/>
          <p:cNvSpPr>
            <a:spLocks noGrp="1"/>
          </p:cNvSpPr>
          <p:nvPr>
            <p:ph type="ftr" sz="quarter" idx="3"/>
          </p:nvPr>
        </p:nvSpPr>
        <p:spPr bwMode="gray">
          <a:xfrm>
            <a:off x="3100388" y="6486983"/>
            <a:ext cx="5314950" cy="365125"/>
          </a:xfrm>
          <a:prstGeom prst="rect">
            <a:avLst/>
          </a:prstGeom>
        </p:spPr>
        <p:txBody>
          <a:bodyPr vert="horz" lIns="0" tIns="0" rIns="0" bIns="0" rtlCol="0" anchor="ctr"/>
          <a:lstStyle>
            <a:lvl1pPr algn="ctr">
              <a:defRPr sz="800">
                <a:solidFill>
                  <a:schemeClr val="tx1">
                    <a:tint val="75000"/>
                  </a:schemeClr>
                </a:solidFill>
              </a:defRPr>
            </a:lvl1pPr>
          </a:lstStyle>
          <a:p>
            <a:r>
              <a:rPr lang="en-US" dirty="0"/>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8448675" y="6486983"/>
            <a:ext cx="406854" cy="365125"/>
          </a:xfrm>
          <a:prstGeom prst="rect">
            <a:avLst/>
          </a:prstGeom>
        </p:spPr>
        <p:txBody>
          <a:bodyPr vert="horz" lIns="0" tIns="0" rIns="0" bIns="0" rtlCol="0" anchor="ctr"/>
          <a:lstStyle>
            <a:lvl1pPr algn="r">
              <a:defRPr sz="900">
                <a:solidFill>
                  <a:schemeClr val="tx1">
                    <a:tint val="75000"/>
                  </a:schemeClr>
                </a:solidFill>
              </a:defRPr>
            </a:lvl1pPr>
          </a:lstStyle>
          <a:p>
            <a:fld id="{3310D8EA-3107-4873-B9AB-DD7D3E79053A}" type="slidenum">
              <a:rPr lang="en-US" smtClean="0"/>
              <a:t>‹#›</a:t>
            </a:fld>
            <a:endParaRPr lang="en-US" dirty="0"/>
          </a:p>
        </p:txBody>
      </p:sp>
      <p:cxnSp>
        <p:nvCxnSpPr>
          <p:cNvPr id="8" name="Straight Connector 7"/>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FBD12F-70CE-4189-B019-73D6EAD2C6EA}"/>
              </a:ext>
            </a:extLst>
          </p:cNvPr>
          <p:cNvCxnSpPr>
            <a:cxnSpLocks/>
          </p:cNvCxnSpPr>
          <p:nvPr userDrawn="1"/>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custDataLst>
      <p:tags r:id="rId35"/>
    </p:custDataLst>
    <p:extLst>
      <p:ext uri="{BB962C8B-B14F-4D97-AF65-F5344CB8AC3E}">
        <p14:creationId xmlns:p14="http://schemas.microsoft.com/office/powerpoint/2010/main" val="3593203738"/>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 id="2147483877" r:id="rId32"/>
    <p:sldLayoutId id="2147483878" r:id="rId33"/>
  </p:sldLayoutIdLst>
  <p:hf hdr="0" dt="0"/>
  <p:txStyles>
    <p:titleStyle>
      <a:lvl1pPr algn="l" defTabSz="685800" rtl="0" eaLnBrk="1" latinLnBrk="0" hangingPunct="1">
        <a:lnSpc>
          <a:spcPct val="90000"/>
        </a:lnSpc>
        <a:spcBef>
          <a:spcPct val="0"/>
        </a:spcBef>
        <a:buNone/>
        <a:defRPr sz="2400" kern="1200">
          <a:solidFill>
            <a:srgbClr val="55565A"/>
          </a:solidFill>
          <a:latin typeface="+mj-lt"/>
          <a:ea typeface="+mj-ea"/>
          <a:cs typeface="+mj-cs"/>
        </a:defRPr>
      </a:lvl1pPr>
    </p:titleStyle>
    <p:body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72" pos="2862" userDrawn="1">
          <p15:clr>
            <a:srgbClr val="FDE53C"/>
          </p15:clr>
        </p15:guide>
        <p15:guide id="73" orient="horz" pos="3720" userDrawn="1">
          <p15:clr>
            <a:srgbClr val="F26B43"/>
          </p15:clr>
        </p15:guide>
        <p15:guide id="74" userDrawn="1">
          <p15:clr>
            <a:srgbClr val="F26B43"/>
          </p15:clr>
        </p15:guide>
        <p15:guide id="75" pos="5580" userDrawn="1">
          <p15:clr>
            <a:srgbClr val="F26B43"/>
          </p15:clr>
        </p15:guide>
        <p15:guide id="76" pos="192" userDrawn="1">
          <p15:clr>
            <a:srgbClr val="F26B43"/>
          </p15:clr>
        </p15:guide>
        <p15:guide id="77" orient="horz" pos="4080" userDrawn="1">
          <p15:clr>
            <a:srgbClr val="F26B43"/>
          </p15:clr>
        </p15:guide>
        <p15:guide id="78" pos="234"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5544" userDrawn="1">
          <p15:clr>
            <a:srgbClr val="F26B43"/>
          </p15:clr>
        </p15:guide>
        <p15:guide id="85" pos="2898" userDrawn="1">
          <p15:clr>
            <a:srgbClr val="FDE53C"/>
          </p15:clr>
        </p15:guide>
        <p15:guide id="86" pos="2016" userDrawn="1">
          <p15:clr>
            <a:srgbClr val="F26B43"/>
          </p15:clr>
        </p15:guide>
        <p15:guide id="87" pos="3744" userDrawn="1">
          <p15:clr>
            <a:srgbClr val="F26B43"/>
          </p15:clr>
        </p15:guide>
        <p15:guide id="88" pos="1980" userDrawn="1">
          <p15:clr>
            <a:srgbClr val="F26B43"/>
          </p15:clr>
        </p15:guide>
        <p15:guide id="89" pos="378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ustDataLst>
      <p:tags r:id="rId25"/>
    </p:custDataLst>
    <p:extLst>
      <p:ext uri="{BB962C8B-B14F-4D97-AF65-F5344CB8AC3E}">
        <p14:creationId xmlns:p14="http://schemas.microsoft.com/office/powerpoint/2010/main" val="722186019"/>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Lst>
  <p:transition/>
  <p:txStyles>
    <p:titleStyle>
      <a:lvl1pPr algn="r" defTabSz="455613" rtl="0" eaLnBrk="1" fontAlgn="base" hangingPunct="1">
        <a:spcBef>
          <a:spcPct val="0"/>
        </a:spcBef>
        <a:spcAft>
          <a:spcPct val="0"/>
        </a:spcAft>
        <a:defRPr sz="3200" b="1" kern="1200">
          <a:solidFill>
            <a:schemeClr val="bg1"/>
          </a:solidFill>
          <a:latin typeface="Arial Bold"/>
          <a:ea typeface="ＭＳ Ｐゴシック" pitchFamily="-65" charset="-128"/>
          <a:cs typeface="Arial Bold"/>
        </a:defRPr>
      </a:lvl1pPr>
      <a:lvl2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2pPr>
      <a:lvl3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3pPr>
      <a:lvl4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4pPr>
      <a:lvl5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5pPr>
      <a:lvl6pPr marL="4572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6pPr>
      <a:lvl7pPr marL="9144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7pPr>
      <a:lvl8pPr marL="13716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8pPr>
      <a:lvl9pPr marL="18288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9pPr>
    </p:titleStyle>
    <p:bodyStyle>
      <a:lvl1pPr algn="l" defTabSz="455613" rtl="0" eaLnBrk="1" fontAlgn="base" hangingPunct="1">
        <a:spcBef>
          <a:spcPts val="2000"/>
        </a:spcBef>
        <a:spcAft>
          <a:spcPct val="0"/>
        </a:spcAft>
        <a:buFont typeface="Arial" pitchFamily="34" charset="0"/>
        <a:defRPr sz="2200" b="1" kern="1200" cap="all">
          <a:solidFill>
            <a:schemeClr val="accent1"/>
          </a:solidFill>
          <a:latin typeface="Arial Bold"/>
          <a:ea typeface="ＭＳ Ｐゴシック" pitchFamily="-65" charset="-128"/>
          <a:cs typeface="Arial Bold"/>
        </a:defRPr>
      </a:lvl1pPr>
      <a:lvl2pPr marL="284163" indent="-284163" algn="l" defTabSz="455613" rtl="0" eaLnBrk="1" fontAlgn="base" hangingPunct="1">
        <a:spcBef>
          <a:spcPct val="20000"/>
        </a:spcBef>
        <a:spcAft>
          <a:spcPct val="0"/>
        </a:spcAft>
        <a:buClr>
          <a:srgbClr val="002D46"/>
        </a:buClr>
        <a:buSzPct val="103000"/>
        <a:buFont typeface="Arial Black" pitchFamily="34" charset="0"/>
        <a:defRPr sz="2000" kern="1200">
          <a:solidFill>
            <a:schemeClr val="accent2"/>
          </a:solidFill>
          <a:latin typeface="+mn-lt"/>
          <a:ea typeface="ＭＳ Ｐゴシック" pitchFamily="-65" charset="-128"/>
          <a:cs typeface="ＭＳ Ｐゴシック"/>
        </a:defRPr>
      </a:lvl2pPr>
      <a:lvl3pPr marL="455613" indent="-227013" algn="l" defTabSz="455613" rtl="0" eaLnBrk="1" fontAlgn="base" hangingPunct="1">
        <a:spcBef>
          <a:spcPts val="800"/>
        </a:spcBef>
        <a:spcAft>
          <a:spcPts val="800"/>
        </a:spcAft>
        <a:buClr>
          <a:srgbClr val="002D46"/>
        </a:buClr>
        <a:buSzPct val="103000"/>
        <a:buFont typeface="Arial Black" pitchFamily="34" charset="0"/>
        <a:buChar char="›"/>
        <a:defRPr kern="1200">
          <a:solidFill>
            <a:schemeClr val="accent2"/>
          </a:solidFill>
          <a:latin typeface="+mn-lt"/>
          <a:ea typeface="ＭＳ Ｐゴシック" pitchFamily="-65" charset="-128"/>
          <a:cs typeface="ＭＳ Ｐゴシック"/>
        </a:defRPr>
      </a:lvl3pPr>
      <a:lvl4pPr marL="798513" indent="-227013" algn="l" defTabSz="455613" rtl="0" eaLnBrk="1" fontAlgn="base" hangingPunct="1">
        <a:spcBef>
          <a:spcPct val="0"/>
        </a:spcBef>
        <a:spcAft>
          <a:spcPts val="300"/>
        </a:spcAft>
        <a:buClr>
          <a:srgbClr val="002D46"/>
        </a:buClr>
        <a:buFont typeface="Arial Black" pitchFamily="34" charset="0"/>
        <a:buChar char="›"/>
        <a:defRPr sz="1600" kern="1200">
          <a:solidFill>
            <a:schemeClr val="accent2"/>
          </a:solidFill>
          <a:latin typeface="+mn-lt"/>
          <a:ea typeface="ＭＳ Ｐゴシック" pitchFamily="-65" charset="-128"/>
          <a:cs typeface="ＭＳ Ｐゴシック"/>
        </a:defRPr>
      </a:lvl4pPr>
      <a:lvl5pPr marL="1141413" indent="-227013" algn="l" defTabSz="455613" rtl="0" eaLnBrk="1" fontAlgn="base" hangingPunct="1">
        <a:spcBef>
          <a:spcPct val="20000"/>
        </a:spcBef>
        <a:spcAft>
          <a:spcPts val="300"/>
        </a:spcAft>
        <a:buClr>
          <a:srgbClr val="002D46"/>
        </a:buClr>
        <a:buFont typeface="Arial Black" pitchFamily="34" charset="0"/>
        <a:buChar char="›"/>
        <a:defRPr sz="1400" kern="1200">
          <a:solidFill>
            <a:schemeClr val="accent2"/>
          </a:solidFill>
          <a:latin typeface="+mn-lt"/>
          <a:ea typeface="ＭＳ Ｐゴシック" pitchFamily="-65" charset="-128"/>
          <a:cs typeface="ＭＳ Ｐゴシック"/>
        </a:defRPr>
      </a:lvl5pPr>
      <a:lvl6pPr marL="2514306" indent="-228573" algn="l" defTabSz="457146" rtl="0" eaLnBrk="1" latinLnBrk="0" hangingPunct="1">
        <a:spcBef>
          <a:spcPct val="20000"/>
        </a:spcBef>
        <a:buFont typeface="Arial"/>
        <a:buChar char="•"/>
        <a:defRPr sz="2000" kern="1200">
          <a:solidFill>
            <a:schemeClr val="tx1"/>
          </a:solidFill>
          <a:latin typeface="+mn-lt"/>
          <a:ea typeface="+mn-ea"/>
          <a:cs typeface="+mn-cs"/>
        </a:defRPr>
      </a:lvl6pPr>
      <a:lvl7pPr marL="2971453" indent="-228573" algn="l" defTabSz="457146" rtl="0" eaLnBrk="1" latinLnBrk="0" hangingPunct="1">
        <a:spcBef>
          <a:spcPct val="20000"/>
        </a:spcBef>
        <a:buFont typeface="Arial"/>
        <a:buChar char="•"/>
        <a:defRPr sz="2000" kern="1200">
          <a:solidFill>
            <a:schemeClr val="tx1"/>
          </a:solidFill>
          <a:latin typeface="+mn-lt"/>
          <a:ea typeface="+mn-ea"/>
          <a:cs typeface="+mn-cs"/>
        </a:defRPr>
      </a:lvl7pPr>
      <a:lvl8pPr marL="3428599" indent="-228573" algn="l" defTabSz="457146" rtl="0" eaLnBrk="1" latinLnBrk="0" hangingPunct="1">
        <a:spcBef>
          <a:spcPct val="20000"/>
        </a:spcBef>
        <a:buFont typeface="Arial"/>
        <a:buChar char="•"/>
        <a:defRPr sz="2000" kern="1200">
          <a:solidFill>
            <a:schemeClr val="tx1"/>
          </a:solidFill>
          <a:latin typeface="+mn-lt"/>
          <a:ea typeface="+mn-ea"/>
          <a:cs typeface="+mn-cs"/>
        </a:defRPr>
      </a:lvl8pPr>
      <a:lvl9pPr marL="3885746" indent="-228573" algn="l" defTabSz="45714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6" rtl="0" eaLnBrk="1" latinLnBrk="0" hangingPunct="1">
        <a:defRPr sz="1800" kern="1200">
          <a:solidFill>
            <a:schemeClr val="tx1"/>
          </a:solidFill>
          <a:latin typeface="+mn-lt"/>
          <a:ea typeface="+mn-ea"/>
          <a:cs typeface="+mn-cs"/>
        </a:defRPr>
      </a:lvl1pPr>
      <a:lvl2pPr marL="457146" algn="l" defTabSz="457146" rtl="0" eaLnBrk="1" latinLnBrk="0" hangingPunct="1">
        <a:defRPr sz="1800" kern="1200">
          <a:solidFill>
            <a:schemeClr val="tx1"/>
          </a:solidFill>
          <a:latin typeface="+mn-lt"/>
          <a:ea typeface="+mn-ea"/>
          <a:cs typeface="+mn-cs"/>
        </a:defRPr>
      </a:lvl2pPr>
      <a:lvl3pPr marL="914293" algn="l" defTabSz="457146" rtl="0" eaLnBrk="1" latinLnBrk="0" hangingPunct="1">
        <a:defRPr sz="1800" kern="1200">
          <a:solidFill>
            <a:schemeClr val="tx1"/>
          </a:solidFill>
          <a:latin typeface="+mn-lt"/>
          <a:ea typeface="+mn-ea"/>
          <a:cs typeface="+mn-cs"/>
        </a:defRPr>
      </a:lvl3pPr>
      <a:lvl4pPr marL="1371440" algn="l" defTabSz="457146" rtl="0" eaLnBrk="1" latinLnBrk="0" hangingPunct="1">
        <a:defRPr sz="1800" kern="1200">
          <a:solidFill>
            <a:schemeClr val="tx1"/>
          </a:solidFill>
          <a:latin typeface="+mn-lt"/>
          <a:ea typeface="+mn-ea"/>
          <a:cs typeface="+mn-cs"/>
        </a:defRPr>
      </a:lvl4pPr>
      <a:lvl5pPr marL="1828586" algn="l" defTabSz="457146" rtl="0" eaLnBrk="1" latinLnBrk="0" hangingPunct="1">
        <a:defRPr sz="1800" kern="1200">
          <a:solidFill>
            <a:schemeClr val="tx1"/>
          </a:solidFill>
          <a:latin typeface="+mn-lt"/>
          <a:ea typeface="+mn-ea"/>
          <a:cs typeface="+mn-cs"/>
        </a:defRPr>
      </a:lvl5pPr>
      <a:lvl6pPr marL="2285733" algn="l" defTabSz="457146" rtl="0" eaLnBrk="1" latinLnBrk="0" hangingPunct="1">
        <a:defRPr sz="1800" kern="1200">
          <a:solidFill>
            <a:schemeClr val="tx1"/>
          </a:solidFill>
          <a:latin typeface="+mn-lt"/>
          <a:ea typeface="+mn-ea"/>
          <a:cs typeface="+mn-cs"/>
        </a:defRPr>
      </a:lvl6pPr>
      <a:lvl7pPr marL="2742879" algn="l" defTabSz="457146" rtl="0" eaLnBrk="1" latinLnBrk="0" hangingPunct="1">
        <a:defRPr sz="1800" kern="1200">
          <a:solidFill>
            <a:schemeClr val="tx1"/>
          </a:solidFill>
          <a:latin typeface="+mn-lt"/>
          <a:ea typeface="+mn-ea"/>
          <a:cs typeface="+mn-cs"/>
        </a:defRPr>
      </a:lvl7pPr>
      <a:lvl8pPr marL="3200026" algn="l" defTabSz="457146" rtl="0" eaLnBrk="1" latinLnBrk="0" hangingPunct="1">
        <a:defRPr sz="1800" kern="1200">
          <a:solidFill>
            <a:schemeClr val="tx1"/>
          </a:solidFill>
          <a:latin typeface="+mn-lt"/>
          <a:ea typeface="+mn-ea"/>
          <a:cs typeface="+mn-cs"/>
        </a:defRPr>
      </a:lvl8pPr>
      <a:lvl9pPr marL="3657172" algn="l" defTabSz="4571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6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6.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sz="3200"/>
            </a:pPr>
            <a:r>
              <a:t>Container Fundamentals</a:t>
            </a:r>
          </a:p>
        </p:txBody>
      </p:sp>
      <p:sp>
        <p:nvSpPr>
          <p:cNvPr id="3" name="Subtitle 2"/>
          <p:cNvSpPr>
            <a:spLocks noGrp="1"/>
          </p:cNvSpPr>
          <p:nvPr>
            <p:ph type="subTitle" idx="1"/>
          </p:nvPr>
        </p:nvSpPr>
        <p:spPr/>
        <p:txBody>
          <a:bodyPr/>
          <a:lstStyle/>
          <a:p>
            <a:r>
              <a:rPr lang="en-US" dirty="0" err="1"/>
              <a:t>Modlule</a:t>
            </a:r>
            <a:r>
              <a:rPr lang="en-US" dirty="0"/>
              <a:t> 300S-07</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But it Worked on MY Computer!</a:t>
            </a:r>
          </a:p>
        </p:txBody>
      </p:sp>
      <p:sp>
        <p:nvSpPr>
          <p:cNvPr id="3" name="Content Placeholder 2"/>
          <p:cNvSpPr>
            <a:spLocks noGrp="1"/>
          </p:cNvSpPr>
          <p:nvPr>
            <p:ph idx="1"/>
          </p:nvPr>
        </p:nvSpPr>
        <p:spPr/>
        <p:txBody>
          <a:bodyPr/>
          <a:lstStyle/>
          <a:p>
            <a:r>
              <a:t> How many times have you heard this line:</a:t>
            </a:r>
          </a:p>
          <a:p>
            <a:pPr lvl="1"/>
            <a:r>
              <a:t> It worked on my computer!</a:t>
            </a:r>
          </a:p>
          <a:p>
            <a:r>
              <a:t> When we develop, we’re not really developing an application</a:t>
            </a:r>
          </a:p>
          <a:p>
            <a:pPr lvl="1"/>
            <a:r>
              <a:t> We are developing an environment</a:t>
            </a:r>
          </a:p>
          <a:p>
            <a:pPr lvl="1"/>
            <a:r>
              <a:t> The code itself may be portable</a:t>
            </a:r>
          </a:p>
          <a:p>
            <a:pPr lvl="1"/>
            <a:r>
              <a:t> But the environment is not!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Remember Windows DLL Hell?</a:t>
            </a:r>
          </a:p>
        </p:txBody>
      </p:sp>
      <p:sp>
        <p:nvSpPr>
          <p:cNvPr id="3" name="Content Placeholder 2"/>
          <p:cNvSpPr>
            <a:spLocks noGrp="1"/>
          </p:cNvSpPr>
          <p:nvPr>
            <p:ph idx="1"/>
          </p:nvPr>
        </p:nvSpPr>
        <p:spPr/>
        <p:txBody>
          <a:bodyPr/>
          <a:lstStyle/>
          <a:p>
            <a:r>
              <a:t> You Install One Application, which has some DLLs such as MSEXAMPLE.DLL</a:t>
            </a:r>
          </a:p>
          <a:p>
            <a:pPr lvl="1"/>
            <a:r>
              <a:t> Some of those DLLs are shared between applications</a:t>
            </a:r>
          </a:p>
          <a:p>
            <a:pPr lvl="1"/>
            <a:r>
              <a:t> So, we register the in COM that MSEXAMPLE -&gt; c:\Windows\MSEXAMPLE.DLL</a:t>
            </a:r>
          </a:p>
          <a:p>
            <a:r>
              <a:t> Now Install a new application, which also needs MSEXAMPLE.DLL</a:t>
            </a:r>
          </a:p>
          <a:p>
            <a:pPr lvl="1"/>
            <a:r>
              <a:t> It now re-registers the same DLL:</a:t>
            </a:r>
          </a:p>
          <a:p>
            <a:pPr lvl="1"/>
            <a:r>
              <a:t> MSEXAMPLE -&gt; C:\Program Files\MyAPP\MSEXAMPLE.DLL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Windows DLL Hell</a:t>
            </a:r>
          </a:p>
        </p:txBody>
      </p:sp>
      <p:sp>
        <p:nvSpPr>
          <p:cNvPr id="3" name="Content Placeholder 2"/>
          <p:cNvSpPr>
            <a:spLocks noGrp="1"/>
          </p:cNvSpPr>
          <p:nvPr>
            <p:ph idx="1"/>
          </p:nvPr>
        </p:nvSpPr>
        <p:spPr/>
        <p:txBody>
          <a:bodyPr/>
          <a:lstStyle/>
          <a:p>
            <a:r>
              <a:t> So what’s the problem?</a:t>
            </a:r>
          </a:p>
          <a:p>
            <a:pPr lvl="1"/>
            <a:r>
              <a:t> What if there are several different versions of the same DLL?</a:t>
            </a:r>
          </a:p>
          <a:p>
            <a:pPr lvl="1"/>
            <a:r>
              <a:t> Last one Wins!  (DLL Stomping)</a:t>
            </a:r>
          </a:p>
          <a:p>
            <a:pPr lvl="1"/>
            <a:r>
              <a:t> First App no longer works!</a:t>
            </a:r>
          </a:p>
          <a:p>
            <a:r>
              <a:t> Uninstall the second app?</a:t>
            </a:r>
          </a:p>
          <a:p>
            <a:pPr lvl="1"/>
            <a:r>
              <a:t> Nope still doesn’t work.</a:t>
            </a:r>
          </a:p>
          <a:p>
            <a:r>
              <a:t> Start Over from Scratch!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Dependency Hell</a:t>
            </a:r>
          </a:p>
        </p:txBody>
      </p:sp>
      <p:sp>
        <p:nvSpPr>
          <p:cNvPr id="3" name="Content Placeholder 2"/>
          <p:cNvSpPr>
            <a:spLocks noGrp="1"/>
          </p:cNvSpPr>
          <p:nvPr>
            <p:ph idx="1"/>
          </p:nvPr>
        </p:nvSpPr>
        <p:spPr/>
        <p:txBody>
          <a:bodyPr/>
          <a:lstStyle/>
          <a:p>
            <a:r>
              <a:t> DLL Hell is an example of Dependency Hell</a:t>
            </a:r>
          </a:p>
          <a:p>
            <a:r>
              <a:t> Dependency Hell:</a:t>
            </a:r>
          </a:p>
          <a:p>
            <a:pPr lvl="1"/>
            <a:r>
              <a:t> Multiple Dependencies</a:t>
            </a:r>
          </a:p>
          <a:p>
            <a:pPr lvl="1"/>
            <a:r>
              <a:t> Multiple Configurations</a:t>
            </a:r>
          </a:p>
          <a:p>
            <a:pPr lvl="1"/>
            <a:r>
              <a:t> Applications not Isolated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Solutions to Dependency Hell</a:t>
            </a:r>
          </a:p>
        </p:txBody>
      </p:sp>
      <p:sp>
        <p:nvSpPr>
          <p:cNvPr id="3" name="Content Placeholder 2"/>
          <p:cNvSpPr>
            <a:spLocks noGrp="1"/>
          </p:cNvSpPr>
          <p:nvPr>
            <p:ph idx="1"/>
          </p:nvPr>
        </p:nvSpPr>
        <p:spPr/>
        <p:txBody>
          <a:bodyPr/>
          <a:lstStyle/>
          <a:p>
            <a:r>
              <a:t> Static Linking</a:t>
            </a:r>
          </a:p>
          <a:p>
            <a:pPr lvl="1"/>
            <a:r>
              <a:t> Include all dependencies in .EXE (Windows)</a:t>
            </a:r>
          </a:p>
          <a:p>
            <a:pPr lvl="1"/>
            <a:r>
              <a:t> Make a Fat JAR (Java)</a:t>
            </a:r>
          </a:p>
          <a:p>
            <a:r>
              <a:t> Some kind of application registry</a:t>
            </a:r>
          </a:p>
          <a:p>
            <a:pPr lvl="1"/>
            <a:r>
              <a:t> .NET GAC (Global Application Cache)</a:t>
            </a:r>
          </a:p>
          <a:p>
            <a:r>
              <a:t> Package Management Systems</a:t>
            </a:r>
          </a:p>
          <a:p>
            <a:pPr lvl="1"/>
            <a:r>
              <a:t> Apt (Ubuntu/Debian), RPM (RedHat)</a:t>
            </a:r>
          </a:p>
          <a:p>
            <a:r>
              <a:t> Problem:</a:t>
            </a:r>
          </a:p>
          <a:p>
            <a:pPr lvl="1"/>
            <a:r>
              <a:t> Only good for one application</a:t>
            </a:r>
          </a:p>
          <a:p>
            <a:pPr lvl="1"/>
            <a:r>
              <a:t> Filesystem itself not included</a:t>
            </a:r>
          </a:p>
          <a:p>
            <a:pPr lvl="1"/>
            <a:r>
              <a:t> No Isolation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Matrix From Hell</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nvGraphicFramePr>
        <p:xfrm>
          <a:off x="374904" y="1828800"/>
          <a:ext cx="8485632" cy="3337560"/>
        </p:xfrm>
        <a:graphic>
          <a:graphicData uri="http://schemas.openxmlformats.org/drawingml/2006/table">
            <a:tbl>
              <a:tblPr firstRow="1" bandRow="1">
                <a:tableStyleId>{5C22544A-7EE6-4342-B048-85BDC9FD1C3A}</a:tableStyleId>
              </a:tblPr>
              <a:tblGrid>
                <a:gridCol w="1212233">
                  <a:extLst>
                    <a:ext uri="{9D8B030D-6E8A-4147-A177-3AD203B41FA5}">
                      <a16:colId xmlns:a16="http://schemas.microsoft.com/office/drawing/2014/main" val="20000"/>
                    </a:ext>
                  </a:extLst>
                </a:gridCol>
                <a:gridCol w="1212233">
                  <a:extLst>
                    <a:ext uri="{9D8B030D-6E8A-4147-A177-3AD203B41FA5}">
                      <a16:colId xmlns:a16="http://schemas.microsoft.com/office/drawing/2014/main" val="20001"/>
                    </a:ext>
                  </a:extLst>
                </a:gridCol>
                <a:gridCol w="1212233">
                  <a:extLst>
                    <a:ext uri="{9D8B030D-6E8A-4147-A177-3AD203B41FA5}">
                      <a16:colId xmlns:a16="http://schemas.microsoft.com/office/drawing/2014/main" val="20002"/>
                    </a:ext>
                  </a:extLst>
                </a:gridCol>
                <a:gridCol w="1212233">
                  <a:extLst>
                    <a:ext uri="{9D8B030D-6E8A-4147-A177-3AD203B41FA5}">
                      <a16:colId xmlns:a16="http://schemas.microsoft.com/office/drawing/2014/main" val="20003"/>
                    </a:ext>
                  </a:extLst>
                </a:gridCol>
                <a:gridCol w="1212233">
                  <a:extLst>
                    <a:ext uri="{9D8B030D-6E8A-4147-A177-3AD203B41FA5}">
                      <a16:colId xmlns:a16="http://schemas.microsoft.com/office/drawing/2014/main" val="20004"/>
                    </a:ext>
                  </a:extLst>
                </a:gridCol>
                <a:gridCol w="1212233">
                  <a:extLst>
                    <a:ext uri="{9D8B030D-6E8A-4147-A177-3AD203B41FA5}">
                      <a16:colId xmlns:a16="http://schemas.microsoft.com/office/drawing/2014/main" val="20005"/>
                    </a:ext>
                  </a:extLst>
                </a:gridCol>
                <a:gridCol w="1212234">
                  <a:extLst>
                    <a:ext uri="{9D8B030D-6E8A-4147-A177-3AD203B41FA5}">
                      <a16:colId xmlns:a16="http://schemas.microsoft.com/office/drawing/2014/main" val="20006"/>
                    </a:ext>
                  </a:extLst>
                </a:gridCol>
              </a:tblGrid>
              <a:tr h="457200">
                <a:tc>
                  <a:txBody>
                    <a:bodyPr/>
                    <a:lstStyle/>
                    <a:p>
                      <a:endParaRPr/>
                    </a:p>
                  </a:txBody>
                  <a:tcPr/>
                </a:tc>
                <a:tc>
                  <a:txBody>
                    <a:bodyPr/>
                    <a:lstStyle/>
                    <a:p>
                      <a:r>
                        <a:t>Dev VM</a:t>
                      </a:r>
                    </a:p>
                  </a:txBody>
                  <a:tcPr/>
                </a:tc>
                <a:tc>
                  <a:txBody>
                    <a:bodyPr/>
                    <a:lstStyle/>
                    <a:p>
                      <a:r>
                        <a:t>QA Server</a:t>
                      </a:r>
                    </a:p>
                  </a:txBody>
                  <a:tcPr/>
                </a:tc>
                <a:tc>
                  <a:txBody>
                    <a:bodyPr/>
                    <a:lstStyle/>
                    <a:p>
                      <a:r>
                        <a:t>Prod Instance</a:t>
                      </a:r>
                    </a:p>
                  </a:txBody>
                  <a:tcPr/>
                </a:tc>
                <a:tc>
                  <a:txBody>
                    <a:bodyPr/>
                    <a:lstStyle/>
                    <a:p>
                      <a:r>
                        <a:t>Prod Cluster</a:t>
                      </a:r>
                    </a:p>
                  </a:txBody>
                  <a:tcPr/>
                </a:tc>
                <a:tc>
                  <a:txBody>
                    <a:bodyPr/>
                    <a:lstStyle/>
                    <a:p>
                      <a:r>
                        <a:t>AWS</a:t>
                      </a:r>
                    </a:p>
                  </a:txBody>
                  <a:tcPr/>
                </a:tc>
                <a:tc>
                  <a:txBody>
                    <a:bodyPr/>
                    <a:lstStyle/>
                    <a:p>
                      <a:r>
                        <a:t>Laptop</a:t>
                      </a:r>
                    </a:p>
                  </a:txBody>
                  <a:tcPr/>
                </a:tc>
                <a:extLst>
                  <a:ext uri="{0D108BD9-81ED-4DB2-BD59-A6C34878D82A}">
                    <a16:rowId xmlns:a16="http://schemas.microsoft.com/office/drawing/2014/main" val="10000"/>
                  </a:ext>
                </a:extLst>
              </a:tr>
              <a:tr h="457200">
                <a:tc>
                  <a:txBody>
                    <a:bodyPr/>
                    <a:lstStyle/>
                    <a:p>
                      <a:r>
                        <a:t>HTML/CSS</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1"/>
                  </a:ext>
                </a:extLst>
              </a:tr>
              <a:tr h="457200">
                <a:tc>
                  <a:txBody>
                    <a:bodyPr/>
                    <a:lstStyle/>
                    <a:p>
                      <a:r>
                        <a:t>Back-End Code</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2"/>
                  </a:ext>
                </a:extLst>
              </a:tr>
              <a:tr h="457200">
                <a:tc>
                  <a:txBody>
                    <a:bodyPr/>
                    <a:lstStyle/>
                    <a:p>
                      <a:r>
                        <a:t>App DB</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3"/>
                  </a:ext>
                </a:extLst>
              </a:tr>
              <a:tr h="457200">
                <a:tc>
                  <a:txBody>
                    <a:bodyPr/>
                    <a:lstStyle/>
                    <a:p>
                      <a:r>
                        <a:t>Analytics DB</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4"/>
                  </a:ext>
                </a:extLst>
              </a:tr>
              <a:tr h="457200">
                <a:tc>
                  <a:txBody>
                    <a:bodyPr/>
                    <a:lstStyle/>
                    <a:p>
                      <a:r>
                        <a:t>Worker Processes</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5"/>
                  </a:ext>
                </a:extLst>
              </a:tr>
              <a:tr h="457200">
                <a:tc>
                  <a:txBody>
                    <a:bodyPr/>
                    <a:lstStyle/>
                    <a:p>
                      <a:r>
                        <a:t>Queue</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Wouldn't It Be Nice?</a:t>
            </a:r>
          </a:p>
        </p:txBody>
      </p:sp>
      <p:sp>
        <p:nvSpPr>
          <p:cNvPr id="3" name="Content Placeholder 2"/>
          <p:cNvSpPr>
            <a:spLocks noGrp="1"/>
          </p:cNvSpPr>
          <p:nvPr>
            <p:ph idx="1"/>
          </p:nvPr>
        </p:nvSpPr>
        <p:spPr/>
        <p:txBody>
          <a:bodyPr/>
          <a:lstStyle/>
          <a:p>
            <a:r>
              <a:t> What if we could move all of the following:</a:t>
            </a:r>
          </a:p>
          <a:p>
            <a:pPr lvl="1"/>
            <a:r>
              <a:t> Application Code</a:t>
            </a:r>
          </a:p>
          <a:p>
            <a:pPr lvl="1"/>
            <a:r>
              <a:t> Application Dependencies</a:t>
            </a:r>
          </a:p>
          <a:p>
            <a:pPr lvl="1"/>
            <a:r>
              <a:t> Configuration Files</a:t>
            </a:r>
          </a:p>
          <a:p>
            <a:pPr lvl="1"/>
            <a:r>
              <a:t> Local Database(s)</a:t>
            </a:r>
          </a:p>
          <a:p>
            <a:pPr lvl="1"/>
            <a:r>
              <a:t> Environment Variables</a:t>
            </a:r>
          </a:p>
          <a:p>
            <a:pPr lvl="1"/>
            <a:r>
              <a:t> File System</a:t>
            </a:r>
          </a:p>
          <a:p>
            <a:pPr lvl="1"/>
            <a:r>
              <a:t> Service Processes</a:t>
            </a:r>
          </a:p>
          <a:p>
            <a:r>
              <a:t> All as a “sealed unit”</a:t>
            </a:r>
          </a:p>
          <a:p>
            <a:pPr lvl="1"/>
            <a:r>
              <a:t> Without having to re-deploy</a:t>
            </a:r>
          </a:p>
          <a:p>
            <a:pPr lvl="1"/>
            <a:r>
              <a:t> Reconfigure</a:t>
            </a:r>
          </a:p>
          <a:p>
            <a:endParaRPr/>
          </a:p>
          <a:p>
            <a:endParaRPr/>
          </a:p>
          <a:p>
            <a:endParaRPr/>
          </a:p>
          <a:p>
            <a:endParaRPr/>
          </a:p>
          <a:p>
            <a:endParaRPr/>
          </a:p>
        </p:txBody>
      </p:sp>
      <p:pic>
        <p:nvPicPr>
          <p:cNvPr id="4" name="Picture 3" descr="blackboard-business-chalkboard-355988.jpg"/>
          <p:cNvPicPr>
            <a:picLocks noChangeAspect="1"/>
          </p:cNvPicPr>
          <p:nvPr/>
        </p:nvPicPr>
        <p:blipFill>
          <a:blip r:embed="rId3"/>
          <a:stretch>
            <a:fillRect/>
          </a:stretch>
        </p:blipFill>
        <p:spPr>
          <a:xfrm>
            <a:off x="3863488" y="3511630"/>
            <a:ext cx="4717671" cy="313999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Virtual Machines (VMs)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There is a Better Way: Virtualization</a:t>
            </a:r>
          </a:p>
        </p:txBody>
      </p:sp>
      <p:sp>
        <p:nvSpPr>
          <p:cNvPr id="3" name="Content Placeholder 2"/>
          <p:cNvSpPr>
            <a:spLocks noGrp="1"/>
          </p:cNvSpPr>
          <p:nvPr>
            <p:ph idx="1"/>
          </p:nvPr>
        </p:nvSpPr>
        <p:spPr/>
        <p:txBody>
          <a:bodyPr/>
          <a:lstStyle/>
          <a:p>
            <a:r>
              <a:t> Virtualization has taken the Datacenter by storm</a:t>
            </a:r>
          </a:p>
          <a:p>
            <a:r>
              <a:t> With Virtualization, we can easily move a whole virtual environment from server to server.</a:t>
            </a:r>
          </a:p>
          <a:p>
            <a:r>
              <a:t> We can pause, stop, restart, and terminate instances on the fly.</a:t>
            </a:r>
          </a:p>
          <a:p>
            <a:r>
              <a:t> Frees datacenter ops to focus on server infrastructure and not application.</a:t>
            </a:r>
          </a:p>
          <a:p>
            <a:r>
              <a:t> Agility: much easier to get new VM instance than a new hardware server provisioned.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History of Virtualization</a:t>
            </a:r>
          </a:p>
        </p:txBody>
      </p:sp>
      <p:sp>
        <p:nvSpPr>
          <p:cNvPr id="3" name="Content Placeholder 2"/>
          <p:cNvSpPr>
            <a:spLocks noGrp="1"/>
          </p:cNvSpPr>
          <p:nvPr>
            <p:ph idx="1"/>
          </p:nvPr>
        </p:nvSpPr>
        <p:spPr/>
        <p:txBody>
          <a:bodyPr/>
          <a:lstStyle/>
          <a:p>
            <a:r>
              <a:t> Mainframes have done VMs for a long time. (1960s/1970-Present)</a:t>
            </a:r>
          </a:p>
          <a:p>
            <a:pPr lvl="1"/>
            <a:r>
              <a:t> Thousands of VMs on a single mainframe</a:t>
            </a:r>
          </a:p>
          <a:p>
            <a:pPr lvl="1"/>
            <a:r>
              <a:t> Achieves scalability and isolation on mainframe systems</a:t>
            </a:r>
          </a:p>
          <a:p>
            <a:r>
              <a:t> PC Era (1990s)</a:t>
            </a:r>
          </a:p>
          <a:p>
            <a:pPr lvl="1"/>
            <a:r>
              <a:t> VMs a “Mainframe” technology and out of vogue.</a:t>
            </a:r>
          </a:p>
          <a:p>
            <a:pPr lvl="1"/>
            <a:r>
              <a:t> Just run the app on the ”bare metal”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Objectives</a:t>
            </a:r>
          </a:p>
        </p:txBody>
      </p:sp>
      <p:sp>
        <p:nvSpPr>
          <p:cNvPr id="7"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8"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2</a:t>
            </a:fld>
            <a:endParaRPr lang="en-US" dirty="0"/>
          </a:p>
        </p:txBody>
      </p:sp>
      <p:graphicFrame>
        <p:nvGraphicFramePr>
          <p:cNvPr id="6" name="Table 5">
            <a:extLst>
              <a:ext uri="{FF2B5EF4-FFF2-40B4-BE49-F238E27FC236}">
                <a16:creationId xmlns:a16="http://schemas.microsoft.com/office/drawing/2014/main" id="{56398BA1-004D-9047-9E9C-B78E4F2AEB5B}"/>
              </a:ext>
            </a:extLst>
          </p:cNvPr>
          <p:cNvGraphicFramePr>
            <a:graphicFrameLocks noGrp="1"/>
          </p:cNvGraphicFramePr>
          <p:nvPr>
            <p:extLst>
              <p:ext uri="{D42A27DB-BD31-4B8C-83A1-F6EECF244321}">
                <p14:modId xmlns:p14="http://schemas.microsoft.com/office/powerpoint/2010/main" val="1935318651"/>
              </p:ext>
            </p:extLst>
          </p:nvPr>
        </p:nvGraphicFramePr>
        <p:xfrm>
          <a:off x="387223" y="1345555"/>
          <a:ext cx="8297333" cy="2492925"/>
        </p:xfrm>
        <a:graphic>
          <a:graphicData uri="http://schemas.openxmlformats.org/drawingml/2006/table">
            <a:tbl>
              <a:tblPr firstRow="1" bandRow="1">
                <a:tableStyleId>{2D5ABB26-0587-4C30-8999-92F81FD0307C}</a:tableStyleId>
              </a:tblPr>
              <a:tblGrid>
                <a:gridCol w="8297333">
                  <a:extLst>
                    <a:ext uri="{9D8B030D-6E8A-4147-A177-3AD203B41FA5}">
                      <a16:colId xmlns:a16="http://schemas.microsoft.com/office/drawing/2014/main" val="20000"/>
                    </a:ext>
                  </a:extLst>
                </a:gridCol>
              </a:tblGrid>
              <a:tr h="258918">
                <a:tc>
                  <a:txBody>
                    <a:bodyPr/>
                    <a:lstStyle/>
                    <a:p>
                      <a:r>
                        <a:rPr lang="en-US" sz="1600" b="0" dirty="0">
                          <a:solidFill>
                            <a:schemeClr val="tx1"/>
                          </a:solidFill>
                          <a:latin typeface="+mj-lt"/>
                          <a:cs typeface="Century Gothic"/>
                        </a:rPr>
                        <a:t>After this module, participants will be able to:</a:t>
                      </a:r>
                    </a:p>
                  </a:txBody>
                  <a:tcPr marL="0" marR="0" marT="0" marB="91440" anchor="b">
                    <a:lnB w="38100" cap="flat" cmpd="sng" algn="ctr">
                      <a:solidFill>
                        <a:srgbClr val="F8971D"/>
                      </a:solidFill>
                      <a:prstDash val="solid"/>
                      <a:round/>
                      <a:headEnd type="none" w="med" len="med"/>
                      <a:tailEnd type="none" w="med" len="med"/>
                    </a:lnB>
                  </a:tcPr>
                </a:tc>
                <a:extLst>
                  <a:ext uri="{0D108BD9-81ED-4DB2-BD59-A6C34878D82A}">
                    <a16:rowId xmlns:a16="http://schemas.microsoft.com/office/drawing/2014/main" val="10000"/>
                  </a:ext>
                </a:extLst>
              </a:tr>
              <a:tr h="431529">
                <a:tc>
                  <a:txBody>
                    <a:bodyPr/>
                    <a:lstStyle/>
                    <a:p>
                      <a:pPr marL="285750" marR="0" lvl="0" indent="-285750" algn="l" defTabSz="685800"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baseline="0" dirty="0">
                          <a:solidFill>
                            <a:schemeClr val="tx1"/>
                          </a:solidFill>
                          <a:latin typeface="+mj-lt"/>
                        </a:rPr>
                        <a:t>Gain a general overview of containers</a:t>
                      </a:r>
                      <a:endParaRPr lang="en-US" sz="1600" dirty="0">
                        <a:solidFill>
                          <a:schemeClr val="tx1"/>
                        </a:solidFill>
                        <a:latin typeface="+mj-lt"/>
                      </a:endParaRPr>
                    </a:p>
                  </a:txBody>
                  <a:tcPr marL="182880" marT="91440" marB="91440" anchor="ctr">
                    <a:lnL>
                      <a:noFill/>
                    </a:lnL>
                    <a:lnR>
                      <a:noFill/>
                    </a:ln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157"/>
                      </a:srgbClr>
                    </a:solidFill>
                  </a:tcPr>
                </a:tc>
                <a:extLst>
                  <a:ext uri="{0D108BD9-81ED-4DB2-BD59-A6C34878D82A}">
                    <a16:rowId xmlns:a16="http://schemas.microsoft.com/office/drawing/2014/main" val="10001"/>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Learn About Docker</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Lean How to Operate Applications with Docker</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extLst>
                  <a:ext uri="{0D108BD9-81ED-4DB2-BD59-A6C34878D82A}">
                    <a16:rowId xmlns:a16="http://schemas.microsoft.com/office/drawing/2014/main" val="10003"/>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Perform Orchestration with Docker Swarm</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2000"/>
                      </a:schemeClr>
                    </a:solidFill>
                  </a:tcPr>
                </a:tc>
                <a:extLst>
                  <a:ext uri="{0D108BD9-81ED-4DB2-BD59-A6C34878D82A}">
                    <a16:rowId xmlns:a16="http://schemas.microsoft.com/office/drawing/2014/main" val="10004"/>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Gain Familiarity with API Tools</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extLst>
                  <a:ext uri="{0D108BD9-81ED-4DB2-BD59-A6C34878D82A}">
                    <a16:rowId xmlns:a16="http://schemas.microsoft.com/office/drawing/2014/main" val="10005"/>
                  </a:ext>
                </a:extLst>
              </a:tr>
            </a:tbl>
          </a:graphicData>
        </a:graphic>
      </p:graphicFrame>
    </p:spTree>
    <p:custDataLst>
      <p:tags r:id="rId1"/>
    </p:custDataLst>
    <p:extLst>
      <p:ext uri="{BB962C8B-B14F-4D97-AF65-F5344CB8AC3E}">
        <p14:creationId xmlns:p14="http://schemas.microsoft.com/office/powerpoint/2010/main" val="130755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History of Virtualization (Continued)</a:t>
            </a:r>
          </a:p>
        </p:txBody>
      </p:sp>
      <p:sp>
        <p:nvSpPr>
          <p:cNvPr id="3" name="Content Placeholder 2"/>
          <p:cNvSpPr>
            <a:spLocks noGrp="1"/>
          </p:cNvSpPr>
          <p:nvPr>
            <p:ph idx="1"/>
          </p:nvPr>
        </p:nvSpPr>
        <p:spPr/>
        <p:txBody>
          <a:bodyPr/>
          <a:lstStyle/>
          <a:p>
            <a:r>
              <a:t> Application Servers (Late 1990s – 2000s)</a:t>
            </a:r>
          </a:p>
          <a:p>
            <a:pPr lvl="1"/>
            <a:r>
              <a:t> Deploy App to Application Server</a:t>
            </a:r>
          </a:p>
          <a:p>
            <a:pPr lvl="1"/>
            <a:r>
              <a:t> SysAdmins managed deployment of application</a:t>
            </a:r>
          </a:p>
          <a:p>
            <a:pPr lvl="1"/>
            <a:r>
              <a:t> Still ”Bare Metal”</a:t>
            </a:r>
          </a:p>
          <a:p>
            <a:r>
              <a:t> Intel/AMD Support Hardware Virtualization (2006-)</a:t>
            </a:r>
          </a:p>
          <a:p>
            <a:pPr lvl="1"/>
            <a:r>
              <a:t> Enables Isolation of VM processes</a:t>
            </a:r>
          </a:p>
          <a:p>
            <a:pPr lvl="1"/>
            <a:r>
              <a:t> VM Security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Virtualization Providers</a:t>
            </a:r>
          </a:p>
        </p:txBody>
      </p:sp>
      <p:sp>
        <p:nvSpPr>
          <p:cNvPr id="3" name="Content Placeholder 2"/>
          <p:cNvSpPr>
            <a:spLocks noGrp="1"/>
          </p:cNvSpPr>
          <p:nvPr>
            <p:ph idx="1"/>
          </p:nvPr>
        </p:nvSpPr>
        <p:spPr/>
        <p:txBody>
          <a:bodyPr/>
          <a:lstStyle/>
          <a:p>
            <a:r>
              <a:t> VMWare</a:t>
            </a:r>
          </a:p>
          <a:p>
            <a:endParaRPr/>
          </a:p>
          <a:p>
            <a:endParaRPr/>
          </a:p>
          <a:p>
            <a:endParaRPr/>
          </a:p>
          <a:p>
            <a:r>
              <a:t> VirtualBox</a:t>
            </a:r>
          </a:p>
          <a:p>
            <a:r>
              <a:t> Microsoft Hyper-V</a:t>
            </a:r>
          </a:p>
          <a:p>
            <a:endParaRPr/>
          </a:p>
          <a:p>
            <a:endParaRPr/>
          </a:p>
          <a:p>
            <a:endParaRPr/>
          </a:p>
          <a:p>
            <a:r>
              <a:t> Xen</a:t>
            </a:r>
          </a:p>
          <a:p>
            <a:r>
              <a:t> KVM</a:t>
            </a:r>
          </a:p>
        </p:txBody>
      </p:sp>
      <p:pic>
        <p:nvPicPr>
          <p:cNvPr id="4" name="Picture 3" descr="vmware-logo-eps-vector-image-800x533-e1476948729563.png"/>
          <p:cNvPicPr>
            <a:picLocks noChangeAspect="1"/>
          </p:cNvPicPr>
          <p:nvPr/>
        </p:nvPicPr>
        <p:blipFill>
          <a:blip r:embed="rId3"/>
          <a:stretch>
            <a:fillRect/>
          </a:stretch>
        </p:blipFill>
        <p:spPr>
          <a:xfrm>
            <a:off x="374904" y="2157984"/>
            <a:ext cx="3200400" cy="1016000"/>
          </a:xfrm>
          <a:prstGeom prst="rect">
            <a:avLst/>
          </a:prstGeom>
        </p:spPr>
      </p:pic>
      <p:pic>
        <p:nvPicPr>
          <p:cNvPr id="5" name="Picture 4" descr="hyperv-logo2.jpg"/>
          <p:cNvPicPr>
            <a:picLocks noChangeAspect="1"/>
          </p:cNvPicPr>
          <p:nvPr/>
        </p:nvPicPr>
        <p:blipFill>
          <a:blip r:embed="rId4"/>
          <a:stretch>
            <a:fillRect/>
          </a:stretch>
        </p:blipFill>
        <p:spPr>
          <a:xfrm>
            <a:off x="374904" y="3803904"/>
            <a:ext cx="3568700" cy="1016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There is a Cost!</a:t>
            </a:r>
          </a:p>
        </p:txBody>
      </p:sp>
      <p:sp>
        <p:nvSpPr>
          <p:cNvPr id="3" name="Content Placeholder 2"/>
          <p:cNvSpPr>
            <a:spLocks noGrp="1"/>
          </p:cNvSpPr>
          <p:nvPr>
            <p:ph idx="1"/>
          </p:nvPr>
        </p:nvSpPr>
        <p:spPr/>
        <p:txBody>
          <a:bodyPr/>
          <a:lstStyle/>
          <a:p>
            <a:r>
              <a:t> Performance</a:t>
            </a:r>
          </a:p>
          <a:p>
            <a:pPr lvl="1"/>
            <a:r>
              <a:t> Virtual Hardware doesn’t run as well as bare-metal.</a:t>
            </a:r>
          </a:p>
          <a:p>
            <a:pPr lvl="1"/>
            <a:r>
              <a:t> It can be MUCH slower in some cases.</a:t>
            </a:r>
          </a:p>
          <a:p>
            <a:r>
              <a:t> We end up with multiple redundant operating systems for each VM.</a:t>
            </a:r>
          </a:p>
          <a:p>
            <a:pPr lvl="1"/>
            <a:r>
              <a:t> Overall, though, it’s worth the cost:</a:t>
            </a:r>
          </a:p>
          <a:p>
            <a:pPr lvl="1"/>
            <a:r>
              <a:t> Our application VMs are sealed from each other</a:t>
            </a:r>
          </a:p>
          <a:p>
            <a:pPr lvl="1"/>
            <a:r>
              <a:t> Sealed from host OS</a:t>
            </a:r>
          </a:p>
          <a:p>
            <a:pPr lvl="1"/>
            <a:r>
              <a:t> We can copy VMs between machines without much problem.</a:t>
            </a:r>
          </a:p>
          <a:p>
            <a:r>
              <a:t> Virtual Instances make better use of hardware</a:t>
            </a:r>
          </a:p>
          <a:p>
            <a:r>
              <a:t> Large bare-metal servers can balance resources among several running VMs.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Problem with Virtualization</a:t>
            </a:r>
          </a:p>
        </p:txBody>
      </p:sp>
      <p:sp>
        <p:nvSpPr>
          <p:cNvPr id="3" name="Content Placeholder 2"/>
          <p:cNvSpPr>
            <a:spLocks noGrp="1"/>
          </p:cNvSpPr>
          <p:nvPr>
            <p:ph idx="1"/>
          </p:nvPr>
        </p:nvSpPr>
        <p:spPr/>
        <p:txBody>
          <a:bodyPr/>
          <a:lstStyle/>
          <a:p>
            <a:r>
              <a:t> Notice how many Guest OS we have here.</a:t>
            </a:r>
          </a:p>
          <a:p>
            <a:r>
              <a:t> Do we we really need a separate guest OS for each VM?</a:t>
            </a:r>
          </a:p>
          <a:p>
            <a:endParaRPr/>
          </a:p>
          <a:p>
            <a:endParaRPr/>
          </a:p>
          <a:p>
            <a:endParaRPr/>
          </a:p>
          <a:p>
            <a:endParaRPr/>
          </a:p>
          <a:p>
            <a:endParaRPr/>
          </a:p>
          <a:p>
            <a:endParaRPr/>
          </a:p>
          <a:p>
            <a:endParaRPr/>
          </a:p>
          <a:p>
            <a:endParaRPr/>
          </a:p>
          <a:p>
            <a:endParaRPr/>
          </a:p>
          <a:p>
            <a:endParaRPr/>
          </a:p>
          <a:p>
            <a:endParaRPr/>
          </a:p>
          <a:p>
            <a:endParaRPr/>
          </a:p>
        </p:txBody>
      </p:sp>
      <p:pic>
        <p:nvPicPr>
          <p:cNvPr id="4" name="Picture 3" descr="replacethis-virtualization-guest-os.png"/>
          <p:cNvPicPr>
            <a:picLocks noChangeAspect="1"/>
          </p:cNvPicPr>
          <p:nvPr/>
        </p:nvPicPr>
        <p:blipFill>
          <a:blip r:embed="rId3"/>
          <a:stretch>
            <a:fillRect/>
          </a:stretch>
        </p:blipFill>
        <p:spPr>
          <a:xfrm>
            <a:off x="1400139" y="3088045"/>
            <a:ext cx="4169387" cy="356357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Introducing Containers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are Containers</a:t>
            </a:r>
          </a:p>
        </p:txBody>
      </p:sp>
      <p:sp>
        <p:nvSpPr>
          <p:cNvPr id="3" name="Content Placeholder 2"/>
          <p:cNvSpPr>
            <a:spLocks noGrp="1"/>
          </p:cNvSpPr>
          <p:nvPr>
            <p:ph idx="1"/>
          </p:nvPr>
        </p:nvSpPr>
        <p:spPr/>
        <p:txBody>
          <a:bodyPr/>
          <a:lstStyle/>
          <a:p>
            <a:r>
              <a:t> Containers are:</a:t>
            </a:r>
          </a:p>
          <a:p>
            <a:pPr lvl="1"/>
            <a:r>
              <a:t> OS Level Virtualization</a:t>
            </a:r>
          </a:p>
          <a:p>
            <a:pPr lvl="1"/>
            <a:r>
              <a:t> Application Code + Filesystem Image code = Packaged Together</a:t>
            </a:r>
          </a:p>
          <a:p>
            <a:r>
              <a:t> So how is it different from Virtualization?</a:t>
            </a:r>
          </a:p>
          <a:p>
            <a:pPr lvl="1"/>
            <a:r>
              <a:t> Only the ”Userland” is virtualized</a:t>
            </a:r>
          </a:p>
          <a:p>
            <a:pPr lvl="1"/>
            <a:r>
              <a:t> Kernel is shared with the host</a:t>
            </a:r>
          </a:p>
          <a:p>
            <a:r>
              <a:t> Both Host and Guest have to be the same OS (with some exceptions)</a:t>
            </a:r>
          </a:p>
          <a:p>
            <a:pPr lvl="1"/>
            <a:r>
              <a:t> Usually Linux</a:t>
            </a:r>
          </a:p>
          <a:p>
            <a:pPr lvl="1"/>
            <a:r>
              <a:t> Microsoft has worked with Docker to have Windows containers as well.</a:t>
            </a:r>
          </a:p>
          <a:p>
            <a:endParaRPr/>
          </a:p>
          <a:p>
            <a:endParaRPr/>
          </a:p>
          <a:p>
            <a:endParaRPr/>
          </a:p>
          <a:p>
            <a:endParaRPr/>
          </a:p>
          <a:p>
            <a:endParaRPr/>
          </a:p>
          <a:p>
            <a:endParaRPr/>
          </a:p>
          <a:p>
            <a:endParaRPr/>
          </a:p>
        </p:txBody>
      </p:sp>
      <p:pic>
        <p:nvPicPr>
          <p:cNvPr id="4" name="Picture 3" descr="container-489933_640.jpg"/>
          <p:cNvPicPr>
            <a:picLocks noChangeAspect="1"/>
          </p:cNvPicPr>
          <p:nvPr/>
        </p:nvPicPr>
        <p:blipFill>
          <a:blip r:embed="rId3"/>
          <a:stretch>
            <a:fillRect/>
          </a:stretch>
        </p:blipFill>
        <p:spPr>
          <a:xfrm>
            <a:off x="374904" y="4791456"/>
            <a:ext cx="2755391" cy="206654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Containers Versus Virtual Machines</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nvGraphicFramePr>
        <p:xfrm>
          <a:off x="374904" y="1828800"/>
          <a:ext cx="8485632" cy="2880360"/>
        </p:xfrm>
        <a:graphic>
          <a:graphicData uri="http://schemas.openxmlformats.org/drawingml/2006/table">
            <a:tbl>
              <a:tblPr firstRow="1" bandRow="1">
                <a:tableStyleId>{5C22544A-7EE6-4342-B048-85BDC9FD1C3A}</a:tableStyleId>
              </a:tblPr>
              <a:tblGrid>
                <a:gridCol w="2828544">
                  <a:extLst>
                    <a:ext uri="{9D8B030D-6E8A-4147-A177-3AD203B41FA5}">
                      <a16:colId xmlns:a16="http://schemas.microsoft.com/office/drawing/2014/main" val="20000"/>
                    </a:ext>
                  </a:extLst>
                </a:gridCol>
                <a:gridCol w="2828544">
                  <a:extLst>
                    <a:ext uri="{9D8B030D-6E8A-4147-A177-3AD203B41FA5}">
                      <a16:colId xmlns:a16="http://schemas.microsoft.com/office/drawing/2014/main" val="20001"/>
                    </a:ext>
                  </a:extLst>
                </a:gridCol>
                <a:gridCol w="2828544">
                  <a:extLst>
                    <a:ext uri="{9D8B030D-6E8A-4147-A177-3AD203B41FA5}">
                      <a16:colId xmlns:a16="http://schemas.microsoft.com/office/drawing/2014/main" val="20002"/>
                    </a:ext>
                  </a:extLst>
                </a:gridCol>
              </a:tblGrid>
              <a:tr h="457200">
                <a:tc>
                  <a:txBody>
                    <a:bodyPr/>
                    <a:lstStyle/>
                    <a:p>
                      <a:endParaRPr/>
                    </a:p>
                  </a:txBody>
                  <a:tcPr/>
                </a:tc>
                <a:tc>
                  <a:txBody>
                    <a:bodyPr/>
                    <a:lstStyle/>
                    <a:p>
                      <a:r>
                        <a:t>Container</a:t>
                      </a:r>
                    </a:p>
                  </a:txBody>
                  <a:tcPr/>
                </a:tc>
                <a:tc>
                  <a:txBody>
                    <a:bodyPr/>
                    <a:lstStyle/>
                    <a:p>
                      <a:r>
                        <a:t>Virtual Machine</a:t>
                      </a:r>
                    </a:p>
                  </a:txBody>
                  <a:tcPr/>
                </a:tc>
                <a:extLst>
                  <a:ext uri="{0D108BD9-81ED-4DB2-BD59-A6C34878D82A}">
                    <a16:rowId xmlns:a16="http://schemas.microsoft.com/office/drawing/2014/main" val="10000"/>
                  </a:ext>
                </a:extLst>
              </a:tr>
              <a:tr h="457200">
                <a:tc>
                  <a:txBody>
                    <a:bodyPr/>
                    <a:lstStyle/>
                    <a:p>
                      <a:r>
                        <a:t>OS</a:t>
                      </a:r>
                    </a:p>
                  </a:txBody>
                  <a:tcPr/>
                </a:tc>
                <a:tc>
                  <a:txBody>
                    <a:bodyPr/>
                    <a:lstStyle/>
                    <a:p>
                      <a:r>
                        <a:t>No OS Kernel, use Host's OS Kernel</a:t>
                      </a:r>
                    </a:p>
                  </a:txBody>
                  <a:tcPr/>
                </a:tc>
                <a:tc>
                  <a:txBody>
                    <a:bodyPr/>
                    <a:lstStyle/>
                    <a:p>
                      <a:r>
                        <a:t>Each Virtual Instance has its own OS</a:t>
                      </a:r>
                    </a:p>
                  </a:txBody>
                  <a:tcPr/>
                </a:tc>
                <a:extLst>
                  <a:ext uri="{0D108BD9-81ED-4DB2-BD59-A6C34878D82A}">
                    <a16:rowId xmlns:a16="http://schemas.microsoft.com/office/drawing/2014/main" val="10001"/>
                  </a:ext>
                </a:extLst>
              </a:tr>
              <a:tr h="457200">
                <a:tc>
                  <a:txBody>
                    <a:bodyPr/>
                    <a:lstStyle/>
                    <a:p>
                      <a:r>
                        <a:t>Filesystem</a:t>
                      </a:r>
                    </a:p>
                  </a:txBody>
                  <a:tcPr/>
                </a:tc>
                <a:tc>
                  <a:txBody>
                    <a:bodyPr/>
                    <a:lstStyle/>
                    <a:p>
                      <a:r>
                        <a:t>Dedicated File System</a:t>
                      </a:r>
                    </a:p>
                  </a:txBody>
                  <a:tcPr/>
                </a:tc>
                <a:tc>
                  <a:txBody>
                    <a:bodyPr/>
                    <a:lstStyle/>
                    <a:p>
                      <a:r>
                        <a:t>Dedicated File System</a:t>
                      </a:r>
                    </a:p>
                  </a:txBody>
                  <a:tcPr/>
                </a:tc>
                <a:extLst>
                  <a:ext uri="{0D108BD9-81ED-4DB2-BD59-A6C34878D82A}">
                    <a16:rowId xmlns:a16="http://schemas.microsoft.com/office/drawing/2014/main" val="10002"/>
                  </a:ext>
                </a:extLst>
              </a:tr>
              <a:tr h="457200">
                <a:tc>
                  <a:txBody>
                    <a:bodyPr/>
                    <a:lstStyle/>
                    <a:p>
                      <a:r>
                        <a:t>Isolation</a:t>
                      </a:r>
                    </a:p>
                  </a:txBody>
                  <a:tcPr/>
                </a:tc>
                <a:tc>
                  <a:txBody>
                    <a:bodyPr/>
                    <a:lstStyle/>
                    <a:p>
                      <a:r>
                        <a:t>Uses Virtualization API of host kernel for some isolation</a:t>
                      </a:r>
                    </a:p>
                  </a:txBody>
                  <a:tcPr/>
                </a:tc>
                <a:tc>
                  <a:txBody>
                    <a:bodyPr/>
                    <a:lstStyle/>
                    <a:p>
                      <a:r>
                        <a:t>Uses guest isolation for more robust isolation</a:t>
                      </a:r>
                    </a:p>
                  </a:txBody>
                  <a:tcPr/>
                </a:tc>
                <a:extLst>
                  <a:ext uri="{0D108BD9-81ED-4DB2-BD59-A6C34878D82A}">
                    <a16:rowId xmlns:a16="http://schemas.microsoft.com/office/drawing/2014/main" val="10003"/>
                  </a:ext>
                </a:extLst>
              </a:tr>
              <a:tr h="457200">
                <a:tc>
                  <a:txBody>
                    <a:bodyPr/>
                    <a:lstStyle/>
                    <a:p>
                      <a:r>
                        <a:t>Guest OS Support</a:t>
                      </a:r>
                    </a:p>
                  </a:txBody>
                  <a:tcPr/>
                </a:tc>
                <a:tc>
                  <a:txBody>
                    <a:bodyPr/>
                    <a:lstStyle/>
                    <a:p>
                      <a:r>
                        <a:t>Same as Host (usually Linux)</a:t>
                      </a:r>
                    </a:p>
                  </a:txBody>
                  <a:tcPr/>
                </a:tc>
                <a:tc>
                  <a:txBody>
                    <a:bodyPr/>
                    <a:lstStyle/>
                    <a:p>
                      <a:r>
                        <a:t>Can run any OS that supports host CPU.</a:t>
                      </a:r>
                    </a:p>
                  </a:txBody>
                  <a:tcPr/>
                </a:tc>
                <a:extLst>
                  <a:ext uri="{0D108BD9-81ED-4DB2-BD59-A6C34878D82A}">
                    <a16:rowId xmlns:a16="http://schemas.microsoft.com/office/drawing/2014/main" val="10004"/>
                  </a:ext>
                </a:extLst>
              </a:tr>
              <a:tr h="457200">
                <a:tc>
                  <a:txBody>
                    <a:bodyPr/>
                    <a:lstStyle/>
                    <a:p>
                      <a:r>
                        <a:t>Start/Stop Time</a:t>
                      </a:r>
                    </a:p>
                  </a:txBody>
                  <a:tcPr/>
                </a:tc>
                <a:tc>
                  <a:txBody>
                    <a:bodyPr/>
                    <a:lstStyle/>
                    <a:p>
                      <a:r>
                        <a:t>milliseconds</a:t>
                      </a:r>
                    </a:p>
                  </a:txBody>
                  <a:tcPr/>
                </a:tc>
                <a:tc>
                  <a:txBody>
                    <a:bodyPr/>
                    <a:lstStyle/>
                    <a:p>
                      <a:r>
                        <a:t>seconds to minutes</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Containers Versus Package Managers</a:t>
            </a:r>
          </a:p>
        </p:txBody>
      </p:sp>
      <p:sp>
        <p:nvSpPr>
          <p:cNvPr id="3" name="Content Placeholder 2"/>
          <p:cNvSpPr>
            <a:spLocks noGrp="1"/>
          </p:cNvSpPr>
          <p:nvPr>
            <p:ph idx="1"/>
          </p:nvPr>
        </p:nvSpPr>
        <p:spPr/>
        <p:txBody>
          <a:bodyPr/>
          <a:lstStyle/>
          <a:p>
            <a:endParaRPr/>
          </a:p>
          <a:p>
            <a:endParaRPr/>
          </a:p>
          <a:p>
            <a:endParaRPr/>
          </a:p>
          <a:p>
            <a:endParaRPr/>
          </a:p>
          <a:p>
            <a:endParaRPr/>
          </a:p>
          <a:p>
            <a:endParaRPr/>
          </a:p>
        </p:txBody>
      </p:sp>
      <p:graphicFrame>
        <p:nvGraphicFramePr>
          <p:cNvPr id="4" name="Table 3"/>
          <p:cNvGraphicFramePr>
            <a:graphicFrameLocks noGrp="1"/>
          </p:cNvGraphicFramePr>
          <p:nvPr/>
        </p:nvGraphicFramePr>
        <p:xfrm>
          <a:off x="374904" y="1828800"/>
          <a:ext cx="8485632" cy="1965960"/>
        </p:xfrm>
        <a:graphic>
          <a:graphicData uri="http://schemas.openxmlformats.org/drawingml/2006/table">
            <a:tbl>
              <a:tblPr firstRow="1" bandRow="1">
                <a:tableStyleId>{5C22544A-7EE6-4342-B048-85BDC9FD1C3A}</a:tableStyleId>
              </a:tblPr>
              <a:tblGrid>
                <a:gridCol w="2828544">
                  <a:extLst>
                    <a:ext uri="{9D8B030D-6E8A-4147-A177-3AD203B41FA5}">
                      <a16:colId xmlns:a16="http://schemas.microsoft.com/office/drawing/2014/main" val="20000"/>
                    </a:ext>
                  </a:extLst>
                </a:gridCol>
                <a:gridCol w="2828544">
                  <a:extLst>
                    <a:ext uri="{9D8B030D-6E8A-4147-A177-3AD203B41FA5}">
                      <a16:colId xmlns:a16="http://schemas.microsoft.com/office/drawing/2014/main" val="20001"/>
                    </a:ext>
                  </a:extLst>
                </a:gridCol>
                <a:gridCol w="2828544">
                  <a:extLst>
                    <a:ext uri="{9D8B030D-6E8A-4147-A177-3AD203B41FA5}">
                      <a16:colId xmlns:a16="http://schemas.microsoft.com/office/drawing/2014/main" val="20002"/>
                    </a:ext>
                  </a:extLst>
                </a:gridCol>
              </a:tblGrid>
              <a:tr h="457200">
                <a:tc>
                  <a:txBody>
                    <a:bodyPr/>
                    <a:lstStyle/>
                    <a:p>
                      <a:endParaRPr/>
                    </a:p>
                  </a:txBody>
                  <a:tcPr/>
                </a:tc>
                <a:tc>
                  <a:txBody>
                    <a:bodyPr/>
                    <a:lstStyle/>
                    <a:p>
                      <a:r>
                        <a:t>Container</a:t>
                      </a:r>
                    </a:p>
                  </a:txBody>
                  <a:tcPr/>
                </a:tc>
                <a:tc>
                  <a:txBody>
                    <a:bodyPr/>
                    <a:lstStyle/>
                    <a:p>
                      <a:r>
                        <a:t>Package Manager</a:t>
                      </a:r>
                    </a:p>
                  </a:txBody>
                  <a:tcPr/>
                </a:tc>
                <a:extLst>
                  <a:ext uri="{0D108BD9-81ED-4DB2-BD59-A6C34878D82A}">
                    <a16:rowId xmlns:a16="http://schemas.microsoft.com/office/drawing/2014/main" val="10000"/>
                  </a:ext>
                </a:extLst>
              </a:tr>
              <a:tr h="457200">
                <a:tc>
                  <a:txBody>
                    <a:bodyPr/>
                    <a:lstStyle/>
                    <a:p>
                      <a:r>
                        <a:t>Filesystem</a:t>
                      </a:r>
                    </a:p>
                  </a:txBody>
                  <a:tcPr/>
                </a:tc>
                <a:tc>
                  <a:txBody>
                    <a:bodyPr/>
                    <a:lstStyle/>
                    <a:p>
                      <a:r>
                        <a:t>All Dependencies installed to container filesystem.</a:t>
                      </a:r>
                    </a:p>
                  </a:txBody>
                  <a:tcPr/>
                </a:tc>
                <a:tc>
                  <a:txBody>
                    <a:bodyPr/>
                    <a:lstStyle/>
                    <a:p>
                      <a:r>
                        <a:t>All Dependencies installed to local filesystem.</a:t>
                      </a:r>
                    </a:p>
                  </a:txBody>
                  <a:tcPr/>
                </a:tc>
                <a:extLst>
                  <a:ext uri="{0D108BD9-81ED-4DB2-BD59-A6C34878D82A}">
                    <a16:rowId xmlns:a16="http://schemas.microsoft.com/office/drawing/2014/main" val="10001"/>
                  </a:ext>
                </a:extLst>
              </a:tr>
              <a:tr h="457200">
                <a:tc>
                  <a:txBody>
                    <a:bodyPr/>
                    <a:lstStyle/>
                    <a:p>
                      <a:r>
                        <a:t>Isolation</a:t>
                      </a:r>
                    </a:p>
                  </a:txBody>
                  <a:tcPr/>
                </a:tc>
                <a:tc>
                  <a:txBody>
                    <a:bodyPr/>
                    <a:lstStyle/>
                    <a:p>
                      <a:r>
                        <a:t>Userland isolation, kernel shared.</a:t>
                      </a:r>
                    </a:p>
                  </a:txBody>
                  <a:tcPr/>
                </a:tc>
                <a:tc>
                  <a:txBody>
                    <a:bodyPr/>
                    <a:lstStyle/>
                    <a:p>
                      <a:r>
                        <a:t>No Isolation. Processes run together.</a:t>
                      </a:r>
                    </a:p>
                  </a:txBody>
                  <a:tcPr/>
                </a:tc>
                <a:extLst>
                  <a:ext uri="{0D108BD9-81ED-4DB2-BD59-A6C34878D82A}">
                    <a16:rowId xmlns:a16="http://schemas.microsoft.com/office/drawing/2014/main" val="10002"/>
                  </a:ext>
                </a:extLst>
              </a:tr>
              <a:tr h="457200">
                <a:tc>
                  <a:txBody>
                    <a:bodyPr/>
                    <a:lstStyle/>
                    <a:p>
                      <a:r>
                        <a:t>Dependencies</a:t>
                      </a:r>
                    </a:p>
                  </a:txBody>
                  <a:tcPr/>
                </a:tc>
                <a:tc>
                  <a:txBody>
                    <a:bodyPr/>
                    <a:lstStyle/>
                    <a:p>
                      <a:r>
                        <a:t>Dependencies put in container</a:t>
                      </a:r>
                    </a:p>
                  </a:txBody>
                  <a:tcPr/>
                </a:tc>
                <a:tc>
                  <a:txBody>
                    <a:bodyPr/>
                    <a:lstStyle/>
                    <a:p>
                      <a:r>
                        <a:t>Can have circular dependency issues.</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Solving the Matrix from Hell</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nvGraphicFramePr>
        <p:xfrm>
          <a:off x="374904" y="1828800"/>
          <a:ext cx="8485632" cy="3337560"/>
        </p:xfrm>
        <a:graphic>
          <a:graphicData uri="http://schemas.openxmlformats.org/drawingml/2006/table">
            <a:tbl>
              <a:tblPr firstRow="1" bandRow="1">
                <a:tableStyleId>{5C22544A-7EE6-4342-B048-85BDC9FD1C3A}</a:tableStyleId>
              </a:tblPr>
              <a:tblGrid>
                <a:gridCol w="1212233">
                  <a:extLst>
                    <a:ext uri="{9D8B030D-6E8A-4147-A177-3AD203B41FA5}">
                      <a16:colId xmlns:a16="http://schemas.microsoft.com/office/drawing/2014/main" val="20000"/>
                    </a:ext>
                  </a:extLst>
                </a:gridCol>
                <a:gridCol w="1212233">
                  <a:extLst>
                    <a:ext uri="{9D8B030D-6E8A-4147-A177-3AD203B41FA5}">
                      <a16:colId xmlns:a16="http://schemas.microsoft.com/office/drawing/2014/main" val="20001"/>
                    </a:ext>
                  </a:extLst>
                </a:gridCol>
                <a:gridCol w="1212233">
                  <a:extLst>
                    <a:ext uri="{9D8B030D-6E8A-4147-A177-3AD203B41FA5}">
                      <a16:colId xmlns:a16="http://schemas.microsoft.com/office/drawing/2014/main" val="20002"/>
                    </a:ext>
                  </a:extLst>
                </a:gridCol>
                <a:gridCol w="1212233">
                  <a:extLst>
                    <a:ext uri="{9D8B030D-6E8A-4147-A177-3AD203B41FA5}">
                      <a16:colId xmlns:a16="http://schemas.microsoft.com/office/drawing/2014/main" val="20003"/>
                    </a:ext>
                  </a:extLst>
                </a:gridCol>
                <a:gridCol w="1212233">
                  <a:extLst>
                    <a:ext uri="{9D8B030D-6E8A-4147-A177-3AD203B41FA5}">
                      <a16:colId xmlns:a16="http://schemas.microsoft.com/office/drawing/2014/main" val="20004"/>
                    </a:ext>
                  </a:extLst>
                </a:gridCol>
                <a:gridCol w="1212233">
                  <a:extLst>
                    <a:ext uri="{9D8B030D-6E8A-4147-A177-3AD203B41FA5}">
                      <a16:colId xmlns:a16="http://schemas.microsoft.com/office/drawing/2014/main" val="20005"/>
                    </a:ext>
                  </a:extLst>
                </a:gridCol>
                <a:gridCol w="1212234">
                  <a:extLst>
                    <a:ext uri="{9D8B030D-6E8A-4147-A177-3AD203B41FA5}">
                      <a16:colId xmlns:a16="http://schemas.microsoft.com/office/drawing/2014/main" val="20006"/>
                    </a:ext>
                  </a:extLst>
                </a:gridCol>
              </a:tblGrid>
              <a:tr h="457200">
                <a:tc>
                  <a:txBody>
                    <a:bodyPr/>
                    <a:lstStyle/>
                    <a:p>
                      <a:endParaRPr/>
                    </a:p>
                  </a:txBody>
                  <a:tcPr/>
                </a:tc>
                <a:tc>
                  <a:txBody>
                    <a:bodyPr/>
                    <a:lstStyle/>
                    <a:p>
                      <a:r>
                        <a:t>Dev VM</a:t>
                      </a:r>
                    </a:p>
                  </a:txBody>
                  <a:tcPr/>
                </a:tc>
                <a:tc>
                  <a:txBody>
                    <a:bodyPr/>
                    <a:lstStyle/>
                    <a:p>
                      <a:r>
                        <a:t>QA Server</a:t>
                      </a:r>
                    </a:p>
                  </a:txBody>
                  <a:tcPr/>
                </a:tc>
                <a:tc>
                  <a:txBody>
                    <a:bodyPr/>
                    <a:lstStyle/>
                    <a:p>
                      <a:r>
                        <a:t>Prod Instance</a:t>
                      </a:r>
                    </a:p>
                  </a:txBody>
                  <a:tcPr/>
                </a:tc>
                <a:tc>
                  <a:txBody>
                    <a:bodyPr/>
                    <a:lstStyle/>
                    <a:p>
                      <a:r>
                        <a:t>Prod Cluster</a:t>
                      </a:r>
                    </a:p>
                  </a:txBody>
                  <a:tcPr/>
                </a:tc>
                <a:tc>
                  <a:txBody>
                    <a:bodyPr/>
                    <a:lstStyle/>
                    <a:p>
                      <a:r>
                        <a:t>AWS</a:t>
                      </a:r>
                    </a:p>
                  </a:txBody>
                  <a:tcPr/>
                </a:tc>
                <a:tc>
                  <a:txBody>
                    <a:bodyPr/>
                    <a:lstStyle/>
                    <a:p>
                      <a:r>
                        <a:t>Laptop</a:t>
                      </a:r>
                    </a:p>
                  </a:txBody>
                  <a:tcPr/>
                </a:tc>
                <a:extLst>
                  <a:ext uri="{0D108BD9-81ED-4DB2-BD59-A6C34878D82A}">
                    <a16:rowId xmlns:a16="http://schemas.microsoft.com/office/drawing/2014/main" val="10000"/>
                  </a:ext>
                </a:extLst>
              </a:tr>
              <a:tr h="457200">
                <a:tc>
                  <a:txBody>
                    <a:bodyPr/>
                    <a:lstStyle/>
                    <a:p>
                      <a:r>
                        <a:t>HTML/CSS</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1"/>
                  </a:ext>
                </a:extLst>
              </a:tr>
              <a:tr h="457200">
                <a:tc>
                  <a:txBody>
                    <a:bodyPr/>
                    <a:lstStyle/>
                    <a:p>
                      <a:r>
                        <a:t>Back-End Code</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2"/>
                  </a:ext>
                </a:extLst>
              </a:tr>
              <a:tr h="457200">
                <a:tc>
                  <a:txBody>
                    <a:bodyPr/>
                    <a:lstStyle/>
                    <a:p>
                      <a:r>
                        <a:t>App DB</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3"/>
                  </a:ext>
                </a:extLst>
              </a:tr>
              <a:tr h="457200">
                <a:tc>
                  <a:txBody>
                    <a:bodyPr/>
                    <a:lstStyle/>
                    <a:p>
                      <a:r>
                        <a:t>Analytics DB</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4"/>
                  </a:ext>
                </a:extLst>
              </a:tr>
              <a:tr h="457200">
                <a:tc>
                  <a:txBody>
                    <a:bodyPr/>
                    <a:lstStyle/>
                    <a:p>
                      <a:r>
                        <a:t>Worker Processes</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5"/>
                  </a:ext>
                </a:extLst>
              </a:tr>
              <a:tr h="457200">
                <a:tc>
                  <a:txBody>
                    <a:bodyPr/>
                    <a:lstStyle/>
                    <a:p>
                      <a:r>
                        <a:t>Queue</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When NOT to use Containers</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extLst>
              <p:ext uri="{D42A27DB-BD31-4B8C-83A1-F6EECF244321}">
                <p14:modId xmlns:p14="http://schemas.microsoft.com/office/powerpoint/2010/main" val="1751408276"/>
              </p:ext>
            </p:extLst>
          </p:nvPr>
        </p:nvGraphicFramePr>
        <p:xfrm>
          <a:off x="374904" y="1828800"/>
          <a:ext cx="8485632" cy="3589020"/>
        </p:xfrm>
        <a:graphic>
          <a:graphicData uri="http://schemas.openxmlformats.org/drawingml/2006/table">
            <a:tbl>
              <a:tblPr firstRow="1" bandRow="1">
                <a:tableStyleId>{5C22544A-7EE6-4342-B048-85BDC9FD1C3A}</a:tableStyleId>
              </a:tblPr>
              <a:tblGrid>
                <a:gridCol w="3338114">
                  <a:extLst>
                    <a:ext uri="{9D8B030D-6E8A-4147-A177-3AD203B41FA5}">
                      <a16:colId xmlns:a16="http://schemas.microsoft.com/office/drawing/2014/main" val="20000"/>
                    </a:ext>
                  </a:extLst>
                </a:gridCol>
                <a:gridCol w="5147518">
                  <a:extLst>
                    <a:ext uri="{9D8B030D-6E8A-4147-A177-3AD203B41FA5}">
                      <a16:colId xmlns:a16="http://schemas.microsoft.com/office/drawing/2014/main" val="20001"/>
                    </a:ext>
                  </a:extLst>
                </a:gridCol>
              </a:tblGrid>
              <a:tr h="457200">
                <a:tc>
                  <a:txBody>
                    <a:bodyPr/>
                    <a:lstStyle/>
                    <a:p>
                      <a:endParaRPr/>
                    </a:p>
                  </a:txBody>
                  <a:tcPr/>
                </a:tc>
                <a:tc>
                  <a:txBody>
                    <a:bodyPr/>
                    <a:lstStyle/>
                    <a:p>
                      <a:endParaRPr/>
                    </a:p>
                  </a:txBody>
                  <a:tcPr/>
                </a:tc>
                <a:extLst>
                  <a:ext uri="{0D108BD9-81ED-4DB2-BD59-A6C34878D82A}">
                    <a16:rowId xmlns:a16="http://schemas.microsoft.com/office/drawing/2014/main" val="10000"/>
                  </a:ext>
                </a:extLst>
              </a:tr>
              <a:tr h="457200">
                <a:tc>
                  <a:txBody>
                    <a:bodyPr/>
                    <a:lstStyle/>
                    <a:p>
                      <a:r>
                        <a:t>Multiple OS</a:t>
                      </a:r>
                    </a:p>
                  </a:txBody>
                  <a:tcPr/>
                </a:tc>
                <a:tc>
                  <a:txBody>
                    <a:bodyPr/>
                    <a:lstStyle/>
                    <a:p>
                      <a:r>
                        <a:t>VMs allow a single computer to run multiple OS, such as Linux, Windows, etc. For example, we could run a Windows Guest on a Linux Host. This is not possible with containers.</a:t>
                      </a:r>
                    </a:p>
                  </a:txBody>
                  <a:tcPr/>
                </a:tc>
                <a:extLst>
                  <a:ext uri="{0D108BD9-81ED-4DB2-BD59-A6C34878D82A}">
                    <a16:rowId xmlns:a16="http://schemas.microsoft.com/office/drawing/2014/main" val="10001"/>
                  </a:ext>
                </a:extLst>
              </a:tr>
              <a:tr h="457200">
                <a:tc>
                  <a:txBody>
                    <a:bodyPr/>
                    <a:lstStyle/>
                    <a:p>
                      <a:r>
                        <a:t>Kernel-Level Isolation</a:t>
                      </a:r>
                    </a:p>
                  </a:txBody>
                  <a:tcPr/>
                </a:tc>
                <a:tc>
                  <a:txBody>
                    <a:bodyPr/>
                    <a:lstStyle/>
                    <a:p>
                      <a:r>
                        <a:t>If you need various custom kernels or run kernel-level code, you need virtualization. Containers share the host kernel.</a:t>
                      </a:r>
                    </a:p>
                  </a:txBody>
                  <a:tcPr/>
                </a:tc>
                <a:extLst>
                  <a:ext uri="{0D108BD9-81ED-4DB2-BD59-A6C34878D82A}">
                    <a16:rowId xmlns:a16="http://schemas.microsoft.com/office/drawing/2014/main" val="10002"/>
                  </a:ext>
                </a:extLst>
              </a:tr>
              <a:tr h="457200">
                <a:tc>
                  <a:txBody>
                    <a:bodyPr/>
                    <a:lstStyle/>
                    <a:p>
                      <a:r>
                        <a:t>Root or Privileged instructions</a:t>
                      </a:r>
                    </a:p>
                  </a:txBody>
                  <a:tcPr/>
                </a:tc>
                <a:tc>
                  <a:txBody>
                    <a:bodyPr/>
                    <a:lstStyle/>
                    <a:p>
                      <a:r>
                        <a:t>Containers can run root, but it only applies to root within the container and not outside.</a:t>
                      </a:r>
                    </a:p>
                  </a:txBody>
                  <a:tcPr/>
                </a:tc>
                <a:extLst>
                  <a:ext uri="{0D108BD9-81ED-4DB2-BD59-A6C34878D82A}">
                    <a16:rowId xmlns:a16="http://schemas.microsoft.com/office/drawing/2014/main" val="10003"/>
                  </a:ext>
                </a:extLst>
              </a:tr>
              <a:tr h="457200">
                <a:tc>
                  <a:txBody>
                    <a:bodyPr/>
                    <a:lstStyle/>
                    <a:p>
                      <a:r>
                        <a:t>Tightly-Coupled Data</a:t>
                      </a:r>
                    </a:p>
                  </a:txBody>
                  <a:tcPr/>
                </a:tc>
                <a:tc>
                  <a:txBody>
                    <a:bodyPr/>
                    <a:lstStyle/>
                    <a:p>
                      <a:r>
                        <a:t>When the application is tightly coupled to its own data, containers aren’t a good solution. This is not generally a good design principle, however.</a:t>
                      </a:r>
                    </a:p>
                  </a:txBody>
                  <a:tcPr/>
                </a:tc>
                <a:extLst>
                  <a:ext uri="{0D108BD9-81ED-4DB2-BD59-A6C34878D82A}">
                    <a16:rowId xmlns:a16="http://schemas.microsoft.com/office/drawing/2014/main" val="10004"/>
                  </a:ext>
                </a:extLst>
              </a:tr>
              <a:tr h="457200">
                <a:tc>
                  <a:txBody>
                    <a:bodyPr/>
                    <a:lstStyle/>
                    <a:p>
                      <a:r>
                        <a:t>Security Concerns</a:t>
                      </a:r>
                    </a:p>
                  </a:txBody>
                  <a:tcPr/>
                </a:tc>
                <a:tc>
                  <a:txBody>
                    <a:bodyPr/>
                    <a:lstStyle/>
                    <a:p>
                      <a:r>
                        <a:rPr dirty="0"/>
                        <a:t>Sharing the kernel means that kernel exploits in container will affect the host as well.  Containers should not be used for untrusted code execution.</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Container Introduction</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Container History</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History of Containers</a:t>
            </a:r>
          </a:p>
        </p:txBody>
      </p:sp>
      <p:sp>
        <p:nvSpPr>
          <p:cNvPr id="3" name="Content Placeholder 2"/>
          <p:cNvSpPr>
            <a:spLocks noGrp="1"/>
          </p:cNvSpPr>
          <p:nvPr>
            <p:ph idx="1"/>
          </p:nvPr>
        </p:nvSpPr>
        <p:spPr/>
        <p:txBody>
          <a:bodyPr/>
          <a:lstStyle/>
          <a:p>
            <a:r>
              <a:t> 1982: Unix ”chroot” command: Allows filesystem-level isolation</a:t>
            </a:r>
          </a:p>
          <a:p>
            <a:pPr lvl="1"/>
            <a:r>
              <a:t> Allows process and children access to an isolated filesystem.</a:t>
            </a:r>
          </a:p>
          <a:p>
            <a:pPr lvl="1"/>
            <a:r>
              <a:t> Users, Processes, network, and other resources shared.</a:t>
            </a:r>
          </a:p>
          <a:p>
            <a:r>
              <a:t> 2000: BSD “jail” command:</a:t>
            </a:r>
          </a:p>
          <a:p>
            <a:pPr lvl="1"/>
            <a:r>
              <a:t> Allows filesystem, user, processes, and network isolation</a:t>
            </a:r>
          </a:p>
          <a:p>
            <a:pPr lvl="1"/>
            <a:r>
              <a:t> Inspired Solaris Zones, which combines jail with dedicated ZFS filesystem</a:t>
            </a:r>
          </a:p>
          <a:p>
            <a:endParaRPr/>
          </a:p>
          <a:p>
            <a:endParaRPr/>
          </a:p>
          <a:p>
            <a:endParaRPr/>
          </a:p>
          <a:p>
            <a:endParaRPr/>
          </a:p>
          <a:p>
            <a:endParaRPr/>
          </a:p>
          <a:p>
            <a:endParaRPr/>
          </a:p>
          <a:p>
            <a:endParaRPr/>
          </a:p>
          <a:p>
            <a:endParaRPr/>
          </a:p>
          <a:p>
            <a:endParaRPr/>
          </a:p>
          <a:p>
            <a:endParaRPr/>
          </a:p>
        </p:txBody>
      </p:sp>
      <p:pic>
        <p:nvPicPr>
          <p:cNvPr id="4" name="Picture 3" descr="business-cargo-cargo-container-262353.jpg"/>
          <p:cNvPicPr>
            <a:picLocks noChangeAspect="1"/>
          </p:cNvPicPr>
          <p:nvPr/>
        </p:nvPicPr>
        <p:blipFill>
          <a:blip r:embed="rId3"/>
          <a:stretch>
            <a:fillRect/>
          </a:stretch>
        </p:blipFill>
        <p:spPr>
          <a:xfrm>
            <a:off x="4378036" y="3822492"/>
            <a:ext cx="4243282" cy="282913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History of Containers (Continued)</a:t>
            </a:r>
          </a:p>
        </p:txBody>
      </p:sp>
      <p:sp>
        <p:nvSpPr>
          <p:cNvPr id="3" name="Content Placeholder 2"/>
          <p:cNvSpPr>
            <a:spLocks noGrp="1"/>
          </p:cNvSpPr>
          <p:nvPr>
            <p:ph idx="1"/>
          </p:nvPr>
        </p:nvSpPr>
        <p:spPr/>
        <p:txBody>
          <a:bodyPr/>
          <a:lstStyle/>
          <a:p>
            <a:r>
              <a:t> 2005: Linux namespaces: Process isolation</a:t>
            </a:r>
          </a:p>
          <a:p>
            <a:pPr lvl="1"/>
            <a:r>
              <a:t> Segregate processes into groups</a:t>
            </a:r>
          </a:p>
          <a:p>
            <a:pPr lvl="1"/>
            <a:r>
              <a:t> Processes can’t talk between groups</a:t>
            </a:r>
          </a:p>
          <a:p>
            <a:r>
              <a:t> 2007: Linux Cgroups: Resource Isolation</a:t>
            </a:r>
          </a:p>
          <a:p>
            <a:pPr lvl="1"/>
            <a:r>
              <a:t> Control mem, CPU, resource allocation for running processes and groups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Linux Containers</a:t>
            </a:r>
          </a:p>
        </p:txBody>
      </p:sp>
      <p:sp>
        <p:nvSpPr>
          <p:cNvPr id="3" name="Content Placeholder 2"/>
          <p:cNvSpPr>
            <a:spLocks noGrp="1"/>
          </p:cNvSpPr>
          <p:nvPr>
            <p:ph idx="1"/>
          </p:nvPr>
        </p:nvSpPr>
        <p:spPr/>
        <p:txBody>
          <a:bodyPr/>
          <a:lstStyle/>
          <a:p>
            <a:endParaRPr/>
          </a:p>
          <a:p>
            <a:endParaRPr/>
          </a:p>
          <a:p>
            <a:endParaRPr/>
          </a:p>
          <a:p>
            <a:r>
              <a:t> 2008: Linux Containers (LXC): Combines together:</a:t>
            </a:r>
          </a:p>
          <a:p>
            <a:pPr lvl="1"/>
            <a:r>
              <a:t> chroot: (filesystem isolation) +</a:t>
            </a:r>
          </a:p>
          <a:p>
            <a:pPr lvl="1"/>
            <a:r>
              <a:t> Namespaces (process isolation) +</a:t>
            </a:r>
          </a:p>
          <a:p>
            <a:pPr lvl="1"/>
            <a:r>
              <a:t> Cgroups (resource isolation)</a:t>
            </a:r>
          </a:p>
          <a:p>
            <a:r>
              <a:t> 2013: LXC + Virtualization extensions</a:t>
            </a:r>
          </a:p>
          <a:p>
            <a:pPr lvl="1"/>
            <a:r>
              <a:t> Allows hardware support for virtualized namespaces</a:t>
            </a:r>
          </a:p>
          <a:p>
            <a:r>
              <a:t> 2014: LXC + OverlayFS or UnionFS</a:t>
            </a:r>
          </a:p>
          <a:p>
            <a:pPr lvl="1"/>
            <a:r>
              <a:t> Allows for multiple filesystems to be combined to one virtualized filesystem</a:t>
            </a:r>
          </a:p>
          <a:p>
            <a:pPr lvl="1"/>
            <a:r>
              <a:t> Allows more practical overlay of containers than chroot</a:t>
            </a:r>
          </a:p>
        </p:txBody>
      </p:sp>
      <p:pic>
        <p:nvPicPr>
          <p:cNvPr id="4" name="Picture 3" descr="LXC.png"/>
          <p:cNvPicPr>
            <a:picLocks noChangeAspect="1"/>
          </p:cNvPicPr>
          <p:nvPr/>
        </p:nvPicPr>
        <p:blipFill>
          <a:blip r:embed="rId3"/>
          <a:stretch>
            <a:fillRect/>
          </a:stretch>
        </p:blipFill>
        <p:spPr>
          <a:xfrm>
            <a:off x="374904" y="1828800"/>
            <a:ext cx="1511300" cy="1016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a:t>
            </a:r>
          </a:p>
        </p:txBody>
      </p:sp>
      <p:sp>
        <p:nvSpPr>
          <p:cNvPr id="3" name="Content Placeholder 2"/>
          <p:cNvSpPr>
            <a:spLocks noGrp="1"/>
          </p:cNvSpPr>
          <p:nvPr>
            <p:ph idx="1"/>
          </p:nvPr>
        </p:nvSpPr>
        <p:spPr/>
        <p:txBody>
          <a:bodyPr/>
          <a:lstStyle/>
          <a:p>
            <a:endParaRPr/>
          </a:p>
          <a:p>
            <a:endParaRPr/>
          </a:p>
          <a:p>
            <a:endParaRPr/>
          </a:p>
          <a:p>
            <a:r>
              <a:t> 2013: Docker released</a:t>
            </a:r>
          </a:p>
          <a:p>
            <a:pPr lvl="1"/>
            <a:r>
              <a:t> Docker combines together the following:</a:t>
            </a:r>
          </a:p>
          <a:p>
            <a:pPr lvl="2"/>
            <a:r>
              <a:t> Namespaces</a:t>
            </a:r>
          </a:p>
          <a:p>
            <a:pPr lvl="2"/>
            <a:r>
              <a:t> Cgroups</a:t>
            </a:r>
          </a:p>
          <a:p>
            <a:pPr lvl="2"/>
            <a:r>
              <a:t> LXC</a:t>
            </a:r>
          </a:p>
          <a:p>
            <a:pPr lvl="2"/>
            <a:r>
              <a:t> OverlayFS</a:t>
            </a:r>
          </a:p>
          <a:p>
            <a:r>
              <a:t> Docker created a new container format</a:t>
            </a:r>
          </a:p>
          <a:p>
            <a:pPr lvl="1"/>
            <a:r>
              <a:t> Docker Container format now the standard container format</a:t>
            </a:r>
          </a:p>
          <a:p>
            <a:r>
              <a:t> Developer Tools</a:t>
            </a:r>
          </a:p>
          <a:p>
            <a:pPr lvl="1"/>
            <a:r>
              <a:t> Docker has developed developer toolchain to use its container format.</a:t>
            </a:r>
          </a:p>
        </p:txBody>
      </p:sp>
      <p:pic>
        <p:nvPicPr>
          <p:cNvPr id="4" name="Picture 3" descr="docker-horizontal.png"/>
          <p:cNvPicPr>
            <a:picLocks noChangeAspect="1"/>
          </p:cNvPicPr>
          <p:nvPr/>
        </p:nvPicPr>
        <p:blipFill>
          <a:blip r:embed="rId3"/>
          <a:stretch>
            <a:fillRect/>
          </a:stretch>
        </p:blipFill>
        <p:spPr>
          <a:xfrm>
            <a:off x="374904" y="1828800"/>
            <a:ext cx="3771900" cy="9779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Overview</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Introducing Docker</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Docker?</a:t>
            </a:r>
          </a:p>
        </p:txBody>
      </p:sp>
      <p:sp>
        <p:nvSpPr>
          <p:cNvPr id="3" name="Content Placeholder 2"/>
          <p:cNvSpPr>
            <a:spLocks noGrp="1"/>
          </p:cNvSpPr>
          <p:nvPr>
            <p:ph idx="1"/>
          </p:nvPr>
        </p:nvSpPr>
        <p:spPr/>
        <p:txBody>
          <a:bodyPr/>
          <a:lstStyle/>
          <a:p>
            <a:endParaRPr/>
          </a:p>
          <a:p>
            <a:endParaRPr/>
          </a:p>
          <a:p>
            <a:endParaRPr/>
          </a:p>
          <a:p>
            <a:r>
              <a:t> Docker is the current industry standard container format.</a:t>
            </a:r>
          </a:p>
          <a:p>
            <a:r>
              <a:t> Docker (the company) also makes developer tools:</a:t>
            </a:r>
          </a:p>
          <a:p>
            <a:r>
              <a:t> Docker for Windows</a:t>
            </a:r>
          </a:p>
          <a:p>
            <a:r>
              <a:t> Docker for Mac</a:t>
            </a:r>
          </a:p>
          <a:p>
            <a:r>
              <a:t> Docker for Linux</a:t>
            </a:r>
          </a:p>
          <a:p>
            <a:r>
              <a:t> Docker also has server-side container frameworks for Linux and Windows</a:t>
            </a:r>
          </a:p>
          <a:p>
            <a:r>
              <a:t> Windows versions run on top of Hyper-V</a:t>
            </a:r>
          </a:p>
        </p:txBody>
      </p:sp>
      <p:pic>
        <p:nvPicPr>
          <p:cNvPr id="4" name="Picture 3" descr="docker-horizontal.png"/>
          <p:cNvPicPr>
            <a:picLocks noChangeAspect="1"/>
          </p:cNvPicPr>
          <p:nvPr/>
        </p:nvPicPr>
        <p:blipFill>
          <a:blip r:embed="rId3"/>
          <a:stretch>
            <a:fillRect/>
          </a:stretch>
        </p:blipFill>
        <p:spPr>
          <a:xfrm>
            <a:off x="374904" y="1828800"/>
            <a:ext cx="3771900" cy="9779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uses the Host Kernel</a:t>
            </a:r>
          </a:p>
        </p:txBody>
      </p:sp>
      <p:sp>
        <p:nvSpPr>
          <p:cNvPr id="3" name="Content Placeholder 2"/>
          <p:cNvSpPr>
            <a:spLocks noGrp="1"/>
          </p:cNvSpPr>
          <p:nvPr>
            <p:ph idx="1"/>
          </p:nvPr>
        </p:nvSpPr>
        <p:spPr/>
        <p:txBody>
          <a:bodyPr/>
          <a:lstStyle/>
          <a:p>
            <a:r>
              <a:t> Docker will use the host kernel on Linux.</a:t>
            </a:r>
          </a:p>
          <a:p>
            <a:r>
              <a:t> What about Windows and Mac (Developer) Versions of Docker?</a:t>
            </a:r>
          </a:p>
          <a:p>
            <a:pPr lvl="1"/>
            <a:r>
              <a:t> Windows and Mac versions run a virtualized Linux kernel in a VM</a:t>
            </a:r>
          </a:p>
          <a:p>
            <a:pPr lvl="1"/>
            <a:r>
              <a:t> Only the kernel runs in the VM.  The container runs separately.</a:t>
            </a:r>
          </a:p>
          <a:p>
            <a:pPr lvl="1"/>
            <a:r>
              <a:t> In Windows, the VM is in Hyper-V (and thus requires Hyper-V to be installed)</a:t>
            </a:r>
          </a:p>
          <a:p>
            <a:pPr lvl="1"/>
            <a:r>
              <a:t> On Mac, the VM runs in Apple’s Hypervisor Framework</a:t>
            </a:r>
          </a:p>
          <a:p>
            <a:r>
              <a:t> Windows Server Native Windows Kernels</a:t>
            </a:r>
          </a:p>
          <a:p>
            <a:pPr lvl="1"/>
            <a:r>
              <a:t> Windows Server Applications can run in Windows Native Containers on Windows Server</a:t>
            </a:r>
          </a:p>
          <a:p>
            <a:pPr lvl="1"/>
            <a:r>
              <a:t> No VMs involved. (although you may want a VM for security reasons)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for Windows (Developer)</a:t>
            </a:r>
          </a:p>
        </p:txBody>
      </p:sp>
      <p:sp>
        <p:nvSpPr>
          <p:cNvPr id="3" name="Content Placeholder 2"/>
          <p:cNvSpPr>
            <a:spLocks noGrp="1"/>
          </p:cNvSpPr>
          <p:nvPr>
            <p:ph idx="1"/>
          </p:nvPr>
        </p:nvSpPr>
        <p:spPr/>
        <p:txBody>
          <a:bodyPr/>
          <a:lstStyle/>
          <a:p>
            <a:endParaRPr/>
          </a:p>
          <a:p>
            <a:endParaRPr/>
          </a:p>
          <a:p>
            <a:endParaRPr/>
          </a:p>
          <a:p>
            <a:r>
              <a:t> Docker for Windows has the following requirements:</a:t>
            </a:r>
          </a:p>
          <a:p>
            <a:pPr lvl="1"/>
            <a:r>
              <a:t> Windows 10 Professional 64 Bit (or Higher)  (not Home, Not Home Pro)</a:t>
            </a:r>
          </a:p>
          <a:p>
            <a:pPr lvl="1"/>
            <a:r>
              <a:t> Virtualization Extensions Available in CPU and turned on in BIOS.</a:t>
            </a:r>
          </a:p>
          <a:p>
            <a:pPr lvl="1"/>
            <a:r>
              <a:t> Hyper-V (optional component) installed</a:t>
            </a:r>
          </a:p>
          <a:p>
            <a:pPr lvl="1"/>
            <a:r>
              <a:t> Reasonable CPU / Memory requirements</a:t>
            </a:r>
          </a:p>
          <a:p>
            <a:r>
              <a:t> Docker Toolbox</a:t>
            </a:r>
          </a:p>
          <a:p>
            <a:pPr lvl="1"/>
            <a:r>
              <a:t> Windows Users unable to run Docker for Windows can run in Docker Toolbox</a:t>
            </a:r>
          </a:p>
          <a:p>
            <a:pPr lvl="1"/>
            <a:r>
              <a:t> Toolbox requires Oracle VirtualBox for Virtualization.</a:t>
            </a:r>
          </a:p>
          <a:p>
            <a:endParaRPr/>
          </a:p>
          <a:p>
            <a:endParaRPr/>
          </a:p>
          <a:p>
            <a:endParaRPr/>
          </a:p>
          <a:p>
            <a:endParaRPr/>
          </a:p>
          <a:p>
            <a:endParaRPr/>
          </a:p>
        </p:txBody>
      </p:sp>
      <p:pic>
        <p:nvPicPr>
          <p:cNvPr id="4" name="Picture 3" descr="docker-horizontal.png"/>
          <p:cNvPicPr>
            <a:picLocks noChangeAspect="1"/>
          </p:cNvPicPr>
          <p:nvPr/>
        </p:nvPicPr>
        <p:blipFill>
          <a:blip r:embed="rId3"/>
          <a:stretch>
            <a:fillRect/>
          </a:stretch>
        </p:blipFill>
        <p:spPr>
          <a:xfrm>
            <a:off x="374904" y="1828800"/>
            <a:ext cx="3771900" cy="977900"/>
          </a:xfrm>
          <a:prstGeom prst="rect">
            <a:avLst/>
          </a:prstGeom>
        </p:spPr>
      </p:pic>
      <p:pic>
        <p:nvPicPr>
          <p:cNvPr id="5" name="Picture 4" descr="windows-310290_1280.png"/>
          <p:cNvPicPr>
            <a:picLocks noChangeAspect="1"/>
          </p:cNvPicPr>
          <p:nvPr/>
        </p:nvPicPr>
        <p:blipFill>
          <a:blip r:embed="rId4"/>
          <a:stretch>
            <a:fillRect/>
          </a:stretch>
        </p:blipFill>
        <p:spPr>
          <a:xfrm>
            <a:off x="4146804" y="1375894"/>
            <a:ext cx="3168396" cy="188371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Deployment Intro</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and Windows Server</a:t>
            </a:r>
          </a:p>
        </p:txBody>
      </p:sp>
      <p:sp>
        <p:nvSpPr>
          <p:cNvPr id="3" name="Content Placeholder 2"/>
          <p:cNvSpPr>
            <a:spLocks noGrp="1"/>
          </p:cNvSpPr>
          <p:nvPr>
            <p:ph idx="1"/>
          </p:nvPr>
        </p:nvSpPr>
        <p:spPr/>
        <p:txBody>
          <a:bodyPr/>
          <a:lstStyle/>
          <a:p>
            <a:endParaRPr/>
          </a:p>
          <a:p>
            <a:endParaRPr/>
          </a:p>
          <a:p>
            <a:endParaRPr/>
          </a:p>
          <a:p>
            <a:r>
              <a:t> Docker for Windows Server is designed for App deployment rather than Development</a:t>
            </a:r>
          </a:p>
          <a:p>
            <a:pPr lvl="1"/>
            <a:r>
              <a:t> Developers should use Docker for Windows instead.</a:t>
            </a:r>
          </a:p>
          <a:p>
            <a:pPr lvl="1"/>
            <a:r>
              <a:t> Supports running Linux containers containers (via Hyper-V)</a:t>
            </a:r>
          </a:p>
          <a:p>
            <a:pPr lvl="1"/>
            <a:r>
              <a:t> And Native Windows Containers (using Hyper-V or native Windows Containers)</a:t>
            </a:r>
          </a:p>
          <a:p>
            <a:r>
              <a:t> Native Windows Containers</a:t>
            </a:r>
          </a:p>
          <a:p>
            <a:pPr lvl="1"/>
            <a:r>
              <a:t> Native Windows Containers must use the same Windows Server kernel as the host</a:t>
            </a:r>
          </a:p>
          <a:p>
            <a:pPr lvl="1"/>
            <a:r>
              <a:t> Both host and guest must be Windows Server to run native (not Windows 10)</a:t>
            </a:r>
          </a:p>
          <a:p>
            <a:pPr lvl="1"/>
            <a:r>
              <a:t> Native Windows Containers must use Windows Server kernel</a:t>
            </a:r>
          </a:p>
          <a:p>
            <a:pPr lvl="1"/>
            <a:r>
              <a:t> Able to run native containers without virtualization</a:t>
            </a:r>
          </a:p>
          <a:p>
            <a:pPr lvl="1"/>
            <a:r>
              <a:t> Minimal Performance Penalty</a:t>
            </a:r>
          </a:p>
          <a:p>
            <a:endParaRPr/>
          </a:p>
          <a:p>
            <a:endParaRPr/>
          </a:p>
          <a:p>
            <a:endParaRPr/>
          </a:p>
        </p:txBody>
      </p:sp>
      <p:pic>
        <p:nvPicPr>
          <p:cNvPr id="4" name="Picture 3" descr="docker-horizontal.png"/>
          <p:cNvPicPr>
            <a:picLocks noChangeAspect="1"/>
          </p:cNvPicPr>
          <p:nvPr/>
        </p:nvPicPr>
        <p:blipFill>
          <a:blip r:embed="rId2"/>
          <a:stretch>
            <a:fillRect/>
          </a:stretch>
        </p:blipFill>
        <p:spPr>
          <a:xfrm>
            <a:off x="374904" y="1828800"/>
            <a:ext cx="3771900" cy="977900"/>
          </a:xfrm>
          <a:prstGeom prst="rect">
            <a:avLst/>
          </a:prstGeom>
        </p:spPr>
      </p:pic>
      <p:pic>
        <p:nvPicPr>
          <p:cNvPr id="5" name="Picture 4" descr="hyperv-logo2.jpg"/>
          <p:cNvPicPr>
            <a:picLocks noChangeAspect="1"/>
          </p:cNvPicPr>
          <p:nvPr/>
        </p:nvPicPr>
        <p:blipFill>
          <a:blip r:embed="rId3"/>
          <a:stretch>
            <a:fillRect/>
          </a:stretch>
        </p:blipFill>
        <p:spPr>
          <a:xfrm>
            <a:off x="4614862" y="1790700"/>
            <a:ext cx="3568700" cy="10160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on Windows Use Cases</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p:txBody>
      </p:sp>
      <p:graphicFrame>
        <p:nvGraphicFramePr>
          <p:cNvPr id="4" name="Table 3"/>
          <p:cNvGraphicFramePr>
            <a:graphicFrameLocks noGrp="1"/>
          </p:cNvGraphicFramePr>
          <p:nvPr/>
        </p:nvGraphicFramePr>
        <p:xfrm>
          <a:off x="374904" y="1828800"/>
          <a:ext cx="8485632" cy="2583180"/>
        </p:xfrm>
        <a:graphic>
          <a:graphicData uri="http://schemas.openxmlformats.org/drawingml/2006/table">
            <a:tbl>
              <a:tblPr firstRow="1" bandRow="1">
                <a:tableStyleId>{5C22544A-7EE6-4342-B048-85BDC9FD1C3A}</a:tableStyleId>
              </a:tblPr>
              <a:tblGrid>
                <a:gridCol w="1697126">
                  <a:extLst>
                    <a:ext uri="{9D8B030D-6E8A-4147-A177-3AD203B41FA5}">
                      <a16:colId xmlns:a16="http://schemas.microsoft.com/office/drawing/2014/main" val="20000"/>
                    </a:ext>
                  </a:extLst>
                </a:gridCol>
                <a:gridCol w="1697126">
                  <a:extLst>
                    <a:ext uri="{9D8B030D-6E8A-4147-A177-3AD203B41FA5}">
                      <a16:colId xmlns:a16="http://schemas.microsoft.com/office/drawing/2014/main" val="20001"/>
                    </a:ext>
                  </a:extLst>
                </a:gridCol>
                <a:gridCol w="1697126">
                  <a:extLst>
                    <a:ext uri="{9D8B030D-6E8A-4147-A177-3AD203B41FA5}">
                      <a16:colId xmlns:a16="http://schemas.microsoft.com/office/drawing/2014/main" val="20002"/>
                    </a:ext>
                  </a:extLst>
                </a:gridCol>
                <a:gridCol w="1697126">
                  <a:extLst>
                    <a:ext uri="{9D8B030D-6E8A-4147-A177-3AD203B41FA5}">
                      <a16:colId xmlns:a16="http://schemas.microsoft.com/office/drawing/2014/main" val="20003"/>
                    </a:ext>
                  </a:extLst>
                </a:gridCol>
                <a:gridCol w="1697128">
                  <a:extLst>
                    <a:ext uri="{9D8B030D-6E8A-4147-A177-3AD203B41FA5}">
                      <a16:colId xmlns:a16="http://schemas.microsoft.com/office/drawing/2014/main" val="20004"/>
                    </a:ext>
                  </a:extLst>
                </a:gridCol>
              </a:tblGrid>
              <a:tr h="457200">
                <a:tc>
                  <a:txBody>
                    <a:bodyPr/>
                    <a:lstStyle/>
                    <a:p>
                      <a:endParaRPr/>
                    </a:p>
                  </a:txBody>
                  <a:tcPr/>
                </a:tc>
                <a:tc>
                  <a:txBody>
                    <a:bodyPr/>
                    <a:lstStyle/>
                    <a:p>
                      <a:r>
                        <a:t>Windows 10 (Linux Kernel)</a:t>
                      </a:r>
                    </a:p>
                  </a:txBody>
                  <a:tcPr/>
                </a:tc>
                <a:tc>
                  <a:txBody>
                    <a:bodyPr/>
                    <a:lstStyle/>
                    <a:p>
                      <a:r>
                        <a:t>Windows 10 (Windows Server Kernel)</a:t>
                      </a:r>
                    </a:p>
                  </a:txBody>
                  <a:tcPr/>
                </a:tc>
                <a:tc>
                  <a:txBody>
                    <a:bodyPr/>
                    <a:lstStyle/>
                    <a:p>
                      <a:r>
                        <a:t>Windows Server (Virtualized Kernel)</a:t>
                      </a:r>
                    </a:p>
                  </a:txBody>
                  <a:tcPr/>
                </a:tc>
                <a:tc>
                  <a:txBody>
                    <a:bodyPr/>
                    <a:lstStyle/>
                    <a:p>
                      <a:r>
                        <a:t>Windows Server (Native Kernel)</a:t>
                      </a:r>
                    </a:p>
                  </a:txBody>
                  <a:tcPr/>
                </a:tc>
                <a:extLst>
                  <a:ext uri="{0D108BD9-81ED-4DB2-BD59-A6C34878D82A}">
                    <a16:rowId xmlns:a16="http://schemas.microsoft.com/office/drawing/2014/main" val="10000"/>
                  </a:ext>
                </a:extLst>
              </a:tr>
              <a:tr h="457200">
                <a:tc>
                  <a:txBody>
                    <a:bodyPr/>
                    <a:lstStyle/>
                    <a:p>
                      <a:r>
                        <a:t>Use Case</a:t>
                      </a:r>
                    </a:p>
                  </a:txBody>
                  <a:tcPr/>
                </a:tc>
                <a:tc>
                  <a:txBody>
                    <a:bodyPr/>
                    <a:lstStyle/>
                    <a:p>
                      <a:r>
                        <a:t>Developer</a:t>
                      </a:r>
                    </a:p>
                  </a:txBody>
                  <a:tcPr/>
                </a:tc>
                <a:tc>
                  <a:txBody>
                    <a:bodyPr/>
                    <a:lstStyle/>
                    <a:p>
                      <a:r>
                        <a:t>Developer</a:t>
                      </a:r>
                    </a:p>
                  </a:txBody>
                  <a:tcPr/>
                </a:tc>
                <a:tc>
                  <a:txBody>
                    <a:bodyPr/>
                    <a:lstStyle/>
                    <a:p>
                      <a:r>
                        <a:t>Deployment</a:t>
                      </a:r>
                    </a:p>
                  </a:txBody>
                  <a:tcPr/>
                </a:tc>
                <a:tc>
                  <a:txBody>
                    <a:bodyPr/>
                    <a:lstStyle/>
                    <a:p>
                      <a:r>
                        <a:t>Deployment</a:t>
                      </a:r>
                    </a:p>
                  </a:txBody>
                  <a:tcPr/>
                </a:tc>
                <a:extLst>
                  <a:ext uri="{0D108BD9-81ED-4DB2-BD59-A6C34878D82A}">
                    <a16:rowId xmlns:a16="http://schemas.microsoft.com/office/drawing/2014/main" val="10001"/>
                  </a:ext>
                </a:extLst>
              </a:tr>
              <a:tr h="457200">
                <a:tc>
                  <a:txBody>
                    <a:bodyPr/>
                    <a:lstStyle/>
                    <a:p>
                      <a:r>
                        <a:t>Container OS</a:t>
                      </a:r>
                    </a:p>
                  </a:txBody>
                  <a:tcPr/>
                </a:tc>
                <a:tc>
                  <a:txBody>
                    <a:bodyPr/>
                    <a:lstStyle/>
                    <a:p>
                      <a:r>
                        <a:t>Linux</a:t>
                      </a:r>
                    </a:p>
                  </a:txBody>
                  <a:tcPr/>
                </a:tc>
                <a:tc>
                  <a:txBody>
                    <a:bodyPr/>
                    <a:lstStyle/>
                    <a:p>
                      <a:r>
                        <a:t>Windows Server</a:t>
                      </a:r>
                    </a:p>
                  </a:txBody>
                  <a:tcPr/>
                </a:tc>
                <a:tc>
                  <a:txBody>
                    <a:bodyPr/>
                    <a:lstStyle/>
                    <a:p>
                      <a:r>
                        <a:t>Linux or Windows Server</a:t>
                      </a:r>
                    </a:p>
                  </a:txBody>
                  <a:tcPr/>
                </a:tc>
                <a:tc>
                  <a:txBody>
                    <a:bodyPr/>
                    <a:lstStyle/>
                    <a:p>
                      <a:r>
                        <a:t>Windows Server</a:t>
                      </a:r>
                    </a:p>
                  </a:txBody>
                  <a:tcPr/>
                </a:tc>
                <a:extLst>
                  <a:ext uri="{0D108BD9-81ED-4DB2-BD59-A6C34878D82A}">
                    <a16:rowId xmlns:a16="http://schemas.microsoft.com/office/drawing/2014/main" val="10002"/>
                  </a:ext>
                </a:extLst>
              </a:tr>
              <a:tr h="457200">
                <a:tc>
                  <a:txBody>
                    <a:bodyPr/>
                    <a:lstStyle/>
                    <a:p>
                      <a:r>
                        <a:t>Isolation from Host</a:t>
                      </a:r>
                    </a:p>
                  </a:txBody>
                  <a:tcPr/>
                </a:tc>
                <a:tc>
                  <a:txBody>
                    <a:bodyPr/>
                    <a:lstStyle/>
                    <a:p>
                      <a:r>
                        <a:t>Yes (via Hyper-V)</a:t>
                      </a:r>
                    </a:p>
                  </a:txBody>
                  <a:tcPr/>
                </a:tc>
                <a:tc>
                  <a:txBody>
                    <a:bodyPr/>
                    <a:lstStyle/>
                    <a:p>
                      <a:r>
                        <a:t>Yes (via Hyper-V)</a:t>
                      </a:r>
                    </a:p>
                  </a:txBody>
                  <a:tcPr/>
                </a:tc>
                <a:tc>
                  <a:txBody>
                    <a:bodyPr/>
                    <a:lstStyle/>
                    <a:p>
                      <a:r>
                        <a:t>Yes (via Hyper-V)</a:t>
                      </a:r>
                    </a:p>
                  </a:txBody>
                  <a:tcPr/>
                </a:tc>
                <a:tc>
                  <a:txBody>
                    <a:bodyPr/>
                    <a:lstStyle/>
                    <a:p>
                      <a:r>
                        <a:t>Not Virtualized</a:t>
                      </a:r>
                    </a:p>
                  </a:txBody>
                  <a:tcPr/>
                </a:tc>
                <a:extLst>
                  <a:ext uri="{0D108BD9-81ED-4DB2-BD59-A6C34878D82A}">
                    <a16:rowId xmlns:a16="http://schemas.microsoft.com/office/drawing/2014/main" val="10003"/>
                  </a:ext>
                </a:extLst>
              </a:tr>
              <a:tr h="457200">
                <a:tc>
                  <a:txBody>
                    <a:bodyPr/>
                    <a:lstStyle/>
                    <a:p>
                      <a:r>
                        <a:t>Startup Delay</a:t>
                      </a:r>
                    </a:p>
                  </a:txBody>
                  <a:tcPr/>
                </a:tc>
                <a:tc>
                  <a:txBody>
                    <a:bodyPr/>
                    <a:lstStyle/>
                    <a:p>
                      <a:r>
                        <a:t>500ms - 1s</a:t>
                      </a:r>
                    </a:p>
                  </a:txBody>
                  <a:tcPr/>
                </a:tc>
                <a:tc>
                  <a:txBody>
                    <a:bodyPr/>
                    <a:lstStyle/>
                    <a:p>
                      <a:r>
                        <a:t>500ms - 1s</a:t>
                      </a:r>
                    </a:p>
                  </a:txBody>
                  <a:tcPr/>
                </a:tc>
                <a:tc>
                  <a:txBody>
                    <a:bodyPr/>
                    <a:lstStyle/>
                    <a:p>
                      <a:r>
                        <a:t>500ms - 1s</a:t>
                      </a:r>
                    </a:p>
                  </a:txBody>
                  <a:tcPr/>
                </a:tc>
                <a:tc>
                  <a:txBody>
                    <a:bodyPr/>
                    <a:lstStyle/>
                    <a:p>
                      <a:r>
                        <a:t>No Delay</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on Mac (Developer)</a:t>
            </a:r>
          </a:p>
        </p:txBody>
      </p:sp>
      <p:sp>
        <p:nvSpPr>
          <p:cNvPr id="3" name="Content Placeholder 2"/>
          <p:cNvSpPr>
            <a:spLocks noGrp="1"/>
          </p:cNvSpPr>
          <p:nvPr>
            <p:ph idx="1"/>
          </p:nvPr>
        </p:nvSpPr>
        <p:spPr/>
        <p:txBody>
          <a:bodyPr/>
          <a:lstStyle/>
          <a:p>
            <a:endParaRPr/>
          </a:p>
          <a:p>
            <a:endParaRPr/>
          </a:p>
          <a:p>
            <a:endParaRPr/>
          </a:p>
          <a:p>
            <a:r>
              <a:t> Docker on Mac is only supported as a development platform.</a:t>
            </a:r>
          </a:p>
          <a:p>
            <a:pPr lvl="1"/>
            <a:r>
              <a:t> There are no ”native” mac containers as there are on Linux and Windows</a:t>
            </a:r>
          </a:p>
          <a:p>
            <a:r>
              <a:t> Docker for Mac uses only Linux containers</a:t>
            </a:r>
          </a:p>
          <a:p>
            <a:pPr lvl="1"/>
            <a:r>
              <a:t> Windows containers can be run entirely inside a VM</a:t>
            </a:r>
          </a:p>
          <a:p>
            <a:pPr lvl="1"/>
            <a:r>
              <a:t> Linux Containers use a VM for the Linux kernel only</a:t>
            </a:r>
          </a:p>
          <a:p>
            <a:r>
              <a:t> Docker for Mac uses Apple’s VM Hypervisor</a:t>
            </a:r>
          </a:p>
          <a:p>
            <a:endParaRPr/>
          </a:p>
          <a:p>
            <a:endParaRPr/>
          </a:p>
          <a:p>
            <a:endParaRPr/>
          </a:p>
          <a:p>
            <a:endParaRPr/>
          </a:p>
          <a:p>
            <a:endParaRPr/>
          </a:p>
          <a:p>
            <a:endParaRPr/>
          </a:p>
          <a:p>
            <a:endParaRPr/>
          </a:p>
        </p:txBody>
      </p:sp>
      <p:pic>
        <p:nvPicPr>
          <p:cNvPr id="4" name="Picture 3" descr="docker-horizontal.png"/>
          <p:cNvPicPr>
            <a:picLocks noChangeAspect="1"/>
          </p:cNvPicPr>
          <p:nvPr/>
        </p:nvPicPr>
        <p:blipFill>
          <a:blip r:embed="rId2"/>
          <a:stretch>
            <a:fillRect/>
          </a:stretch>
        </p:blipFill>
        <p:spPr>
          <a:xfrm>
            <a:off x="374904" y="1828800"/>
            <a:ext cx="3771900" cy="977900"/>
          </a:xfrm>
          <a:prstGeom prst="rect">
            <a:avLst/>
          </a:prstGeom>
        </p:spPr>
      </p:pic>
      <p:pic>
        <p:nvPicPr>
          <p:cNvPr id="5" name="Picture 4" descr="apple-logo-decal-sticker-apple-logo-500x500.png"/>
          <p:cNvPicPr>
            <a:picLocks noChangeAspect="1"/>
          </p:cNvPicPr>
          <p:nvPr/>
        </p:nvPicPr>
        <p:blipFill>
          <a:blip r:embed="rId3"/>
          <a:stretch>
            <a:fillRect/>
          </a:stretch>
        </p:blipFill>
        <p:spPr>
          <a:xfrm>
            <a:off x="4836069" y="1074059"/>
            <a:ext cx="1732642" cy="1732642"/>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Lab 1: Installing Docker</a:t>
            </a:r>
          </a:p>
        </p:txBody>
      </p:sp>
      <p:sp>
        <p:nvSpPr>
          <p:cNvPr id="3" name="Content Placeholder 2"/>
          <p:cNvSpPr>
            <a:spLocks noGrp="1"/>
          </p:cNvSpPr>
          <p:nvPr>
            <p:ph idx="1"/>
          </p:nvPr>
        </p:nvSpPr>
        <p:spPr/>
        <p:txBody>
          <a:bodyPr/>
          <a:lstStyle/>
          <a:p>
            <a:r>
              <a:t> docker-labs/01-install/README.md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Hub and Container Registries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Docker Hub?</a:t>
            </a:r>
          </a:p>
        </p:txBody>
      </p:sp>
      <p:sp>
        <p:nvSpPr>
          <p:cNvPr id="3" name="Content Placeholder 2"/>
          <p:cNvSpPr>
            <a:spLocks noGrp="1"/>
          </p:cNvSpPr>
          <p:nvPr>
            <p:ph idx="1"/>
          </p:nvPr>
        </p:nvSpPr>
        <p:spPr/>
        <p:txBody>
          <a:bodyPr/>
          <a:lstStyle/>
          <a:p>
            <a:endParaRPr/>
          </a:p>
          <a:p>
            <a:endParaRPr/>
          </a:p>
          <a:p>
            <a:endParaRPr/>
          </a:p>
          <a:p>
            <a:r>
              <a:t> Docker Hub is a registry of containers</a:t>
            </a:r>
          </a:p>
          <a:p>
            <a:r>
              <a:t> Think "GitHub" for containers</a:t>
            </a:r>
          </a:p>
          <a:p>
            <a:r>
              <a:t> Thousands of Containers Available</a:t>
            </a:r>
          </a:p>
          <a:p>
            <a:r>
              <a:t> We rarely start from scratch</a:t>
            </a:r>
          </a:p>
          <a:p>
            <a:pPr lvl="1"/>
            <a:r>
              <a:t> Use an image from Docker Hub!</a:t>
            </a:r>
          </a:p>
        </p:txBody>
      </p:sp>
      <p:pic>
        <p:nvPicPr>
          <p:cNvPr id="4" name="Picture 3" descr="docker-hub-logo.png"/>
          <p:cNvPicPr>
            <a:picLocks noChangeAspect="1"/>
          </p:cNvPicPr>
          <p:nvPr/>
        </p:nvPicPr>
        <p:blipFill>
          <a:blip r:embed="rId2"/>
          <a:stretch>
            <a:fillRect/>
          </a:stretch>
        </p:blipFill>
        <p:spPr>
          <a:xfrm>
            <a:off x="374904" y="1828800"/>
            <a:ext cx="2133600" cy="5207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 Registries</a:t>
            </a:r>
          </a:p>
        </p:txBody>
      </p:sp>
      <p:sp>
        <p:nvSpPr>
          <p:cNvPr id="3" name="Content Placeholder 2"/>
          <p:cNvSpPr>
            <a:spLocks noGrp="1"/>
          </p:cNvSpPr>
          <p:nvPr>
            <p:ph idx="1"/>
          </p:nvPr>
        </p:nvSpPr>
        <p:spPr/>
        <p:txBody>
          <a:bodyPr/>
          <a:lstStyle/>
          <a:p>
            <a:r>
              <a:t> Docker Hub is public.</a:t>
            </a:r>
          </a:p>
          <a:p>
            <a:r>
              <a:t> Your company data is</a:t>
            </a:r>
            <a:r>
              <a:rPr b="1"/>
              <a:t> NOT</a:t>
            </a:r>
            <a:r>
              <a:t> .</a:t>
            </a:r>
          </a:p>
          <a:p>
            <a:r>
              <a:t> You may want to have your own container registry.</a:t>
            </a:r>
          </a:p>
          <a:p>
            <a:r>
              <a:t> But we may still use Docker Hub as well.</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Pull</a:t>
            </a:r>
          </a:p>
        </p:txBody>
      </p:sp>
      <p:sp>
        <p:nvSpPr>
          <p:cNvPr id="3" name="Content Placeholder 2"/>
          <p:cNvSpPr>
            <a:spLocks noGrp="1"/>
          </p:cNvSpPr>
          <p:nvPr>
            <p:ph idx="1"/>
          </p:nvPr>
        </p:nvSpPr>
        <p:spPr/>
        <p:txBody>
          <a:bodyPr/>
          <a:lstStyle/>
          <a:p>
            <a:r>
              <a:t> Typing</a:t>
            </a:r>
            <a:r>
              <a:rPr>
                <a:latin typeface="Courier New"/>
              </a:rPr>
              <a:t> docker pull</a:t>
            </a:r>
            <a:r>
              <a:t> will download a container.</a:t>
            </a:r>
          </a:p>
          <a:p>
            <a:r>
              <a:t> In the lab, we will use a container called</a:t>
            </a:r>
            <a:r>
              <a:rPr>
                <a:latin typeface="Courier New"/>
              </a:rPr>
              <a:t> alpine</a:t>
            </a:r>
            <a:r>
              <a:t> :</a:t>
            </a:r>
          </a:p>
          <a:p>
            <a:pPr lvl="1"/>
            <a:r>
              <a:t> Ultra-lightweight Linux</a:t>
            </a:r>
          </a:p>
          <a:p>
            <a:pPr lvl="1"/>
            <a:r>
              <a:t> 4MB in Size (tiny).</a:t>
            </a:r>
          </a:p>
          <a:p>
            <a:endParaRPr/>
          </a:p>
          <a:p>
            <a:endParaRPr/>
          </a:p>
        </p:txBody>
      </p:sp>
      <p:pic>
        <p:nvPicPr>
          <p:cNvPr id="4" name="Picture 3" descr="1.png"/>
          <p:cNvPicPr>
            <a:picLocks noChangeAspect="1"/>
          </p:cNvPicPr>
          <p:nvPr/>
        </p:nvPicPr>
        <p:blipFill>
          <a:blip r:embed="rId2"/>
          <a:stretch>
            <a:fillRect/>
          </a:stretch>
        </p:blipFill>
        <p:spPr>
          <a:xfrm>
            <a:off x="0" y="3145536"/>
            <a:ext cx="3454400" cy="4953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Commands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LS (list)</a:t>
            </a:r>
          </a:p>
        </p:txBody>
      </p:sp>
      <p:sp>
        <p:nvSpPr>
          <p:cNvPr id="3" name="Content Placeholder 2"/>
          <p:cNvSpPr>
            <a:spLocks noGrp="1"/>
          </p:cNvSpPr>
          <p:nvPr>
            <p:ph idx="1"/>
          </p:nvPr>
        </p:nvSpPr>
        <p:spPr/>
        <p:txBody>
          <a:bodyPr/>
          <a:lstStyle/>
          <a:p>
            <a:r>
              <a:t> typing</a:t>
            </a:r>
            <a:r>
              <a:rPr>
                <a:latin typeface="Courier New"/>
              </a:rPr>
              <a:t> docker ls</a:t>
            </a:r>
            <a:r>
              <a:t> will</a:t>
            </a:r>
            <a:r>
              <a:rPr b="1"/>
              <a:t> list</a:t>
            </a:r>
            <a:r>
              <a:t> your containers</a:t>
            </a:r>
          </a:p>
          <a:p>
            <a:r>
              <a:t> It will only show</a:t>
            </a:r>
            <a:r>
              <a:rPr b="1"/>
              <a:t> running</a:t>
            </a:r>
            <a:r>
              <a:t> containers</a:t>
            </a:r>
          </a:p>
          <a:p>
            <a:r>
              <a:t> Stopped containers say `docker ls -a'</a:t>
            </a:r>
          </a:p>
          <a:p>
            <a:endParaRPr/>
          </a:p>
          <a:p>
            <a:endParaRPr/>
          </a:p>
          <a:p>
            <a:endParaRPr/>
          </a:p>
          <a:p>
            <a:endParaRPr/>
          </a:p>
          <a:p>
            <a:endParaRPr/>
          </a:p>
          <a:p>
            <a:endParaRPr/>
          </a:p>
          <a:p>
            <a:endParaRPr/>
          </a:p>
          <a:p>
            <a:endParaRPr/>
          </a:p>
        </p:txBody>
      </p:sp>
      <p:pic>
        <p:nvPicPr>
          <p:cNvPr id="4" name="Picture 3" descr="1.png"/>
          <p:cNvPicPr>
            <a:picLocks noChangeAspect="1"/>
          </p:cNvPicPr>
          <p:nvPr/>
        </p:nvPicPr>
        <p:blipFill>
          <a:blip r:embed="rId2"/>
          <a:stretch>
            <a:fillRect/>
          </a:stretch>
        </p:blipFill>
        <p:spPr>
          <a:xfrm>
            <a:off x="0" y="2982606"/>
            <a:ext cx="9007543" cy="95208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Problem</a:t>
            </a:r>
          </a:p>
        </p:txBody>
      </p:sp>
      <p:sp>
        <p:nvSpPr>
          <p:cNvPr id="3" name="Content Placeholder 2"/>
          <p:cNvSpPr>
            <a:spLocks noGrp="1"/>
          </p:cNvSpPr>
          <p:nvPr>
            <p:ph idx="1"/>
          </p:nvPr>
        </p:nvSpPr>
        <p:spPr/>
        <p:txBody>
          <a:bodyPr/>
          <a:lstStyle/>
          <a:p>
            <a:r>
              <a:t> You develop an app on your workstation</a:t>
            </a:r>
          </a:p>
          <a:p>
            <a:r>
              <a:t> You test it. Seems to run fine. Time to deploy</a:t>
            </a: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intellij.png"/>
          <p:cNvPicPr>
            <a:picLocks noChangeAspect="1"/>
          </p:cNvPicPr>
          <p:nvPr/>
        </p:nvPicPr>
        <p:blipFill>
          <a:blip r:embed="rId3"/>
          <a:stretch>
            <a:fillRect/>
          </a:stretch>
        </p:blipFill>
        <p:spPr>
          <a:xfrm>
            <a:off x="1117005" y="2487168"/>
            <a:ext cx="6995714" cy="376427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Run</a:t>
            </a:r>
          </a:p>
        </p:txBody>
      </p:sp>
      <p:sp>
        <p:nvSpPr>
          <p:cNvPr id="3" name="Content Placeholder 2"/>
          <p:cNvSpPr>
            <a:spLocks noGrp="1"/>
          </p:cNvSpPr>
          <p:nvPr>
            <p:ph idx="1"/>
          </p:nvPr>
        </p:nvSpPr>
        <p:spPr/>
        <p:txBody>
          <a:bodyPr/>
          <a:lstStyle/>
          <a:p>
            <a:r>
              <a:t> We can run a docker container with</a:t>
            </a:r>
            <a:r>
              <a:rPr>
                <a:latin typeface="Courier New"/>
              </a:rPr>
              <a:t> docker run</a:t>
            </a:r>
            <a:r>
              <a:t> .</a:t>
            </a:r>
          </a:p>
          <a:p>
            <a:r>
              <a:t> Example: running alpine</a:t>
            </a:r>
          </a:p>
          <a:p>
            <a:endParaRPr/>
          </a:p>
          <a:p>
            <a:endParaRPr/>
          </a:p>
          <a:p>
            <a:r>
              <a:t> This will run alpine and start a shell</a:t>
            </a:r>
          </a:p>
          <a:p>
            <a:r>
              <a:t> Alpine doesn't have "bash" -- too big!</a:t>
            </a:r>
          </a:p>
        </p:txBody>
      </p:sp>
      <p:pic>
        <p:nvPicPr>
          <p:cNvPr id="4" name="Picture 3" descr="1.png"/>
          <p:cNvPicPr>
            <a:picLocks noChangeAspect="1"/>
          </p:cNvPicPr>
          <p:nvPr/>
        </p:nvPicPr>
        <p:blipFill>
          <a:blip r:embed="rId2"/>
          <a:stretch>
            <a:fillRect/>
          </a:stretch>
        </p:blipFill>
        <p:spPr>
          <a:xfrm>
            <a:off x="0" y="2653423"/>
            <a:ext cx="6197600" cy="4953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Running a Shell</a:t>
            </a:r>
          </a:p>
        </p:txBody>
      </p:sp>
      <p:sp>
        <p:nvSpPr>
          <p:cNvPr id="3" name="Content Placeholder 2"/>
          <p:cNvSpPr>
            <a:spLocks noGrp="1"/>
          </p:cNvSpPr>
          <p:nvPr>
            <p:ph idx="1"/>
          </p:nvPr>
        </p:nvSpPr>
        <p:spPr/>
        <p:txBody>
          <a:bodyPr/>
          <a:lstStyle/>
          <a:p>
            <a:r>
              <a:t> We don't</a:t>
            </a:r>
            <a:r>
              <a:rPr i="1"/>
              <a:t> typically</a:t>
            </a:r>
            <a:r>
              <a:t> ssh to our container.</a:t>
            </a:r>
          </a:p>
          <a:p>
            <a:r>
              <a:t> We simply run a shell in the container</a:t>
            </a:r>
          </a:p>
          <a:p>
            <a:endParaRPr/>
          </a:p>
          <a:p>
            <a:endParaRPr/>
          </a:p>
          <a:p>
            <a:r>
              <a:t> What does this mean?</a:t>
            </a:r>
          </a:p>
          <a:p>
            <a:pPr lvl="1"/>
            <a:r>
              <a:t> -i : interactive mode</a:t>
            </a:r>
          </a:p>
          <a:p>
            <a:pPr lvl="1"/>
            <a:r>
              <a:t> -t : terminal mode</a:t>
            </a:r>
          </a:p>
          <a:p>
            <a:pPr lvl="1"/>
            <a:r>
              <a:t> --rm : remove container after we are done</a:t>
            </a:r>
          </a:p>
          <a:p>
            <a:pPr lvl="1"/>
            <a:r>
              <a:t> /bin/ash : bash is big and needs to be installed.  ash (almquist shell) is small. We also have old-school sh.</a:t>
            </a:r>
          </a:p>
        </p:txBody>
      </p:sp>
      <p:pic>
        <p:nvPicPr>
          <p:cNvPr id="4" name="Picture 3" descr="1.png"/>
          <p:cNvPicPr>
            <a:picLocks noChangeAspect="1"/>
          </p:cNvPicPr>
          <p:nvPr/>
        </p:nvPicPr>
        <p:blipFill>
          <a:blip r:embed="rId2"/>
          <a:stretch>
            <a:fillRect/>
          </a:stretch>
        </p:blipFill>
        <p:spPr>
          <a:xfrm>
            <a:off x="0" y="2708841"/>
            <a:ext cx="7569200" cy="4953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Lab 2.1: Alpine</a:t>
            </a:r>
          </a:p>
        </p:txBody>
      </p:sp>
      <p:sp>
        <p:nvSpPr>
          <p:cNvPr id="3" name="Content Placeholder 2"/>
          <p:cNvSpPr>
            <a:spLocks noGrp="1"/>
          </p:cNvSpPr>
          <p:nvPr>
            <p:ph idx="1"/>
          </p:nvPr>
        </p:nvSpPr>
        <p:spPr/>
        <p:txBody>
          <a:bodyPr/>
          <a:lstStyle/>
          <a:p>
            <a:r>
              <a:t> Navigate to 02-containers/2.1-alpine.md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RM</a:t>
            </a:r>
          </a:p>
        </p:txBody>
      </p:sp>
      <p:sp>
        <p:nvSpPr>
          <p:cNvPr id="3" name="Content Placeholder 2"/>
          <p:cNvSpPr>
            <a:spLocks noGrp="1"/>
          </p:cNvSpPr>
          <p:nvPr>
            <p:ph idx="1"/>
          </p:nvPr>
        </p:nvSpPr>
        <p:spPr/>
        <p:txBody>
          <a:bodyPr/>
          <a:lstStyle/>
          <a:p>
            <a:r>
              <a:t> What happens if we need to delete a container?</a:t>
            </a:r>
          </a:p>
          <a:p>
            <a:r>
              <a:t> The</a:t>
            </a:r>
            <a:r>
              <a:rPr>
                <a:latin typeface="Courier New"/>
              </a:rPr>
              <a:t> docker rm</a:t>
            </a:r>
            <a:r>
              <a:t> command will do this trick for us.</a:t>
            </a:r>
          </a:p>
          <a:p>
            <a:endParaRPr/>
          </a:p>
          <a:p>
            <a:endParaRPr/>
          </a:p>
        </p:txBody>
      </p:sp>
      <p:pic>
        <p:nvPicPr>
          <p:cNvPr id="4" name="Picture 3" descr="1.png"/>
          <p:cNvPicPr>
            <a:picLocks noChangeAspect="1"/>
          </p:cNvPicPr>
          <p:nvPr/>
        </p:nvPicPr>
        <p:blipFill>
          <a:blip r:embed="rId2"/>
          <a:stretch>
            <a:fillRect/>
          </a:stretch>
        </p:blipFill>
        <p:spPr>
          <a:xfrm>
            <a:off x="0" y="2487168"/>
            <a:ext cx="4826000" cy="4953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Removing a Container</a:t>
            </a:r>
          </a:p>
        </p:txBody>
      </p:sp>
      <p:sp>
        <p:nvSpPr>
          <p:cNvPr id="3" name="Content Placeholder 2"/>
          <p:cNvSpPr>
            <a:spLocks noGrp="1"/>
          </p:cNvSpPr>
          <p:nvPr>
            <p:ph idx="1"/>
          </p:nvPr>
        </p:nvSpPr>
        <p:spPr/>
        <p:txBody>
          <a:bodyPr/>
          <a:lstStyle/>
          <a:p>
            <a:r>
              <a:rPr>
                <a:latin typeface="Courier New"/>
              </a:rPr>
              <a:t> docker rm</a:t>
            </a:r>
            <a:r>
              <a:t> does</a:t>
            </a:r>
            <a:r>
              <a:rPr b="1"/>
              <a:t> NOT</a:t>
            </a:r>
            <a:r>
              <a:t> delete the container</a:t>
            </a:r>
            <a:r>
              <a:rPr b="1"/>
              <a:t> image</a:t>
            </a:r>
            <a:r>
              <a:t> .</a:t>
            </a:r>
          </a:p>
          <a:p>
            <a:pPr lvl="1"/>
            <a:r>
              <a:t> The container image is from Docker Hub.</a:t>
            </a:r>
          </a:p>
          <a:p>
            <a:pPr lvl="1"/>
            <a:r>
              <a:t> It is stored locally in our local repo.</a:t>
            </a:r>
          </a:p>
          <a:p>
            <a:r>
              <a:t> It deletes tehe container instance</a:t>
            </a:r>
          </a:p>
          <a:p>
            <a:pPr lvl="1"/>
            <a:r>
              <a:t> The instance will container an overlay</a:t>
            </a:r>
          </a:p>
          <a:p>
            <a:pPr lvl="1"/>
            <a:r>
              <a:t> Any changes to the original image are the overlay.</a:t>
            </a:r>
          </a:p>
          <a:p>
            <a:pPr lvl="1"/>
            <a:r>
              <a:t> This is why we need OverlayFS in Docker.</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Lab 2.2: Deleting</a:t>
            </a:r>
          </a:p>
        </p:txBody>
      </p:sp>
      <p:sp>
        <p:nvSpPr>
          <p:cNvPr id="3" name="Content Placeholder 2"/>
          <p:cNvSpPr>
            <a:spLocks noGrp="1"/>
          </p:cNvSpPr>
          <p:nvPr>
            <p:ph idx="1"/>
          </p:nvPr>
        </p:nvSpPr>
        <p:spPr/>
        <p:txBody>
          <a:bodyPr/>
          <a:lstStyle/>
          <a:p>
            <a:r>
              <a:t> Navigate to 02-containers/2.2-deleting.md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Operations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Networking</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Port Mapping</a:t>
            </a:r>
          </a:p>
        </p:txBody>
      </p:sp>
      <p:sp>
        <p:nvSpPr>
          <p:cNvPr id="3" name="Content Placeholder 2"/>
          <p:cNvSpPr>
            <a:spLocks noGrp="1"/>
          </p:cNvSpPr>
          <p:nvPr>
            <p:ph idx="1"/>
          </p:nvPr>
        </p:nvSpPr>
        <p:spPr/>
        <p:txBody>
          <a:bodyPr/>
          <a:lstStyle/>
          <a:p>
            <a:r>
              <a:t> Host can forward network to container</a:t>
            </a:r>
          </a:p>
          <a:p>
            <a:r>
              <a:t> This is done by port mapping.</a:t>
            </a:r>
          </a:p>
          <a:p>
            <a:endParaRPr/>
          </a:p>
          <a:p>
            <a:endParaRPr/>
          </a:p>
        </p:txBody>
      </p:sp>
      <p:pic>
        <p:nvPicPr>
          <p:cNvPr id="4" name="Picture 3" descr="1.png"/>
          <p:cNvPicPr>
            <a:picLocks noChangeAspect="1"/>
          </p:cNvPicPr>
          <p:nvPr/>
        </p:nvPicPr>
        <p:blipFill>
          <a:blip r:embed="rId2"/>
          <a:stretch>
            <a:fillRect/>
          </a:stretch>
        </p:blipFill>
        <p:spPr>
          <a:xfrm>
            <a:off x="0" y="2487168"/>
            <a:ext cx="7721600" cy="4953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Running a Web Server</a:t>
            </a:r>
          </a:p>
        </p:txBody>
      </p:sp>
      <p:sp>
        <p:nvSpPr>
          <p:cNvPr id="3" name="Content Placeholder 2"/>
          <p:cNvSpPr>
            <a:spLocks noGrp="1"/>
          </p:cNvSpPr>
          <p:nvPr>
            <p:ph idx="1"/>
          </p:nvPr>
        </p:nvSpPr>
        <p:spPr/>
        <p:txBody>
          <a:bodyPr/>
          <a:lstStyle/>
          <a:p>
            <a:r>
              <a:t> We can use nginx, a web server</a:t>
            </a:r>
          </a:p>
          <a:p>
            <a:r>
              <a:t> Why not httpd (apache)?</a:t>
            </a:r>
          </a:p>
          <a:p>
            <a:r>
              <a:t> nginx is really</a:t>
            </a:r>
            <a:r>
              <a:rPr b="1"/>
              <a:t> tiny</a:t>
            </a:r>
          </a:p>
          <a:p>
            <a:pPr lvl="1"/>
            <a:r>
              <a:t> perfect for a container</a:t>
            </a:r>
          </a:p>
          <a:p>
            <a:r>
              <a:t> The</a:t>
            </a:r>
            <a:r>
              <a:rPr>
                <a:latin typeface="Courier New"/>
              </a:rPr>
              <a:t> nginx</a:t>
            </a:r>
            <a:r>
              <a:t> is a container name on Docker Hub</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Deploying to the Server</a:t>
            </a:r>
          </a:p>
        </p:txBody>
      </p:sp>
      <p:sp>
        <p:nvSpPr>
          <p:cNvPr id="3" name="Content Placeholder 2"/>
          <p:cNvSpPr>
            <a:spLocks noGrp="1"/>
          </p:cNvSpPr>
          <p:nvPr>
            <p:ph idx="1"/>
          </p:nvPr>
        </p:nvSpPr>
        <p:spPr/>
        <p:txBody>
          <a:bodyPr/>
          <a:lstStyle/>
          <a:p>
            <a:r>
              <a:t> We’re ready to deploy to the server</a:t>
            </a:r>
          </a:p>
          <a:p>
            <a:r>
              <a:t> Provision a new server</a:t>
            </a:r>
          </a:p>
          <a:p>
            <a:pPr lvl="1"/>
            <a:r>
              <a:t> Install OS</a:t>
            </a:r>
          </a:p>
          <a:p>
            <a:pPr lvl="1"/>
            <a:r>
              <a:t> Install JDK</a:t>
            </a:r>
          </a:p>
          <a:p>
            <a:pPr lvl="1"/>
            <a:r>
              <a:t> Install dependency libraries</a:t>
            </a:r>
          </a:p>
          <a:p>
            <a:pPr lvl="1"/>
            <a:r>
              <a:t> Etc</a:t>
            </a:r>
          </a:p>
          <a:p>
            <a:r>
              <a:t> Oops… doesn’t work. Why not?</a:t>
            </a:r>
          </a:p>
          <a:p>
            <a:pPr lvl="1"/>
            <a:r>
              <a:t> Missing file?</a:t>
            </a:r>
          </a:p>
          <a:p>
            <a:pPr lvl="1"/>
            <a:r>
              <a:t> Wrong version? Path not right</a:t>
            </a:r>
          </a:p>
          <a:p>
            <a:r>
              <a:t> “But it worked on MY computer!!”</a:t>
            </a:r>
          </a:p>
          <a:p>
            <a:endParaRPr/>
          </a:p>
          <a:p>
            <a:endParaRPr/>
          </a:p>
          <a:p>
            <a:endParaRPr/>
          </a:p>
          <a:p>
            <a:endParaRPr/>
          </a:p>
          <a:p>
            <a:endParaRPr/>
          </a:p>
          <a:p>
            <a:endParaRPr/>
          </a:p>
        </p:txBody>
      </p:sp>
      <p:pic>
        <p:nvPicPr>
          <p:cNvPr id="4" name="Picture 3" descr="alone-513525_640.jpg"/>
          <p:cNvPicPr>
            <a:picLocks noChangeAspect="1"/>
          </p:cNvPicPr>
          <p:nvPr/>
        </p:nvPicPr>
        <p:blipFill>
          <a:blip r:embed="rId3"/>
          <a:stretch>
            <a:fillRect/>
          </a:stretch>
        </p:blipFill>
        <p:spPr>
          <a:xfrm>
            <a:off x="4060680" y="3243543"/>
            <a:ext cx="4547123" cy="2905896"/>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Mapping nginx</a:t>
            </a:r>
          </a:p>
        </p:txBody>
      </p:sp>
      <p:sp>
        <p:nvSpPr>
          <p:cNvPr id="3" name="Content Placeholder 2"/>
          <p:cNvSpPr>
            <a:spLocks noGrp="1"/>
          </p:cNvSpPr>
          <p:nvPr>
            <p:ph idx="1"/>
          </p:nvPr>
        </p:nvSpPr>
        <p:spPr/>
        <p:txBody>
          <a:bodyPr/>
          <a:lstStyle/>
          <a:p>
            <a:r>
              <a:rPr>
                <a:latin typeface="Courier New"/>
              </a:rPr>
              <a:t> nginx</a:t>
            </a:r>
            <a:r>
              <a:t> needs access to port 80</a:t>
            </a:r>
          </a:p>
          <a:p>
            <a:r>
              <a:t> But we don't want to map port 80 of host</a:t>
            </a:r>
          </a:p>
          <a:p>
            <a:r>
              <a:t> Let's use 8002</a:t>
            </a:r>
          </a:p>
          <a:p>
            <a:endParaRPr/>
          </a:p>
          <a:p>
            <a:endParaRPr/>
          </a:p>
          <a:p>
            <a:r>
              <a:t> Here is the response:</a:t>
            </a:r>
          </a:p>
          <a:p>
            <a:endParaRPr/>
          </a:p>
          <a:p>
            <a:endParaRPr/>
          </a:p>
          <a:p>
            <a:endParaRPr/>
          </a:p>
          <a:p>
            <a:endParaRPr/>
          </a:p>
        </p:txBody>
      </p:sp>
      <p:pic>
        <p:nvPicPr>
          <p:cNvPr id="4" name="Picture 3" descr="1.png"/>
          <p:cNvPicPr>
            <a:picLocks noChangeAspect="1"/>
          </p:cNvPicPr>
          <p:nvPr/>
        </p:nvPicPr>
        <p:blipFill>
          <a:blip r:embed="rId2"/>
          <a:stretch>
            <a:fillRect/>
          </a:stretch>
        </p:blipFill>
        <p:spPr>
          <a:xfrm>
            <a:off x="0" y="2932821"/>
            <a:ext cx="6350000" cy="495300"/>
          </a:xfrm>
          <a:prstGeom prst="rect">
            <a:avLst/>
          </a:prstGeom>
        </p:spPr>
      </p:pic>
      <p:pic>
        <p:nvPicPr>
          <p:cNvPr id="5" name="Picture 4" descr="1.png"/>
          <p:cNvPicPr>
            <a:picLocks noChangeAspect="1"/>
          </p:cNvPicPr>
          <p:nvPr/>
        </p:nvPicPr>
        <p:blipFill>
          <a:blip r:embed="rId3"/>
          <a:stretch>
            <a:fillRect/>
          </a:stretch>
        </p:blipFill>
        <p:spPr>
          <a:xfrm>
            <a:off x="0" y="4179688"/>
            <a:ext cx="7264400" cy="7366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Running in Background</a:t>
            </a:r>
          </a:p>
        </p:txBody>
      </p:sp>
      <p:sp>
        <p:nvSpPr>
          <p:cNvPr id="3" name="Content Placeholder 2"/>
          <p:cNvSpPr>
            <a:spLocks noGrp="1"/>
          </p:cNvSpPr>
          <p:nvPr>
            <p:ph idx="1"/>
          </p:nvPr>
        </p:nvSpPr>
        <p:spPr/>
        <p:txBody>
          <a:bodyPr/>
          <a:lstStyle/>
          <a:p>
            <a:r>
              <a:t> So far, our containers always get stopped when done.</a:t>
            </a:r>
          </a:p>
          <a:p>
            <a:r>
              <a:t> How Do we run it as a background (daemon) proces?</a:t>
            </a:r>
          </a:p>
          <a:p>
            <a:endParaRPr/>
          </a:p>
          <a:p>
            <a:endParaRPr/>
          </a:p>
        </p:txBody>
      </p:sp>
      <p:pic>
        <p:nvPicPr>
          <p:cNvPr id="4" name="Picture 3" descr="1.png"/>
          <p:cNvPicPr>
            <a:picLocks noChangeAspect="1"/>
          </p:cNvPicPr>
          <p:nvPr/>
        </p:nvPicPr>
        <p:blipFill>
          <a:blip r:embed="rId2"/>
          <a:stretch>
            <a:fillRect/>
          </a:stretch>
        </p:blipFill>
        <p:spPr>
          <a:xfrm>
            <a:off x="0" y="2708841"/>
            <a:ext cx="6807200" cy="4953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Lab 3.1: Networking</a:t>
            </a:r>
          </a:p>
        </p:txBody>
      </p:sp>
      <p:sp>
        <p:nvSpPr>
          <p:cNvPr id="3" name="Content Placeholder 2"/>
          <p:cNvSpPr>
            <a:spLocks noGrp="1"/>
          </p:cNvSpPr>
          <p:nvPr>
            <p:ph idx="1"/>
          </p:nvPr>
        </p:nvSpPr>
        <p:spPr/>
        <p:txBody>
          <a:bodyPr/>
          <a:lstStyle/>
          <a:p>
            <a:r>
              <a:t> 03-networking/3.1-ports</a:t>
            </a:r>
          </a:p>
          <a:p>
            <a:r>
              <a:t> Complete Lab</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Logging</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 Logging</a:t>
            </a:r>
          </a:p>
        </p:txBody>
      </p:sp>
      <p:sp>
        <p:nvSpPr>
          <p:cNvPr id="3" name="Content Placeholder 2"/>
          <p:cNvSpPr>
            <a:spLocks noGrp="1"/>
          </p:cNvSpPr>
          <p:nvPr>
            <p:ph idx="1"/>
          </p:nvPr>
        </p:nvSpPr>
        <p:spPr/>
        <p:txBody>
          <a:bodyPr/>
          <a:lstStyle/>
          <a:p>
            <a:endParaRPr/>
          </a:p>
          <a:p>
            <a:endParaRPr/>
          </a:p>
          <a:p>
            <a:endParaRPr/>
          </a:p>
          <a:p>
            <a:r>
              <a:t> Docker logs commmand:</a:t>
            </a:r>
          </a:p>
          <a:p>
            <a:endParaRPr/>
          </a:p>
          <a:p>
            <a:endParaRPr/>
          </a:p>
          <a:p>
            <a:r>
              <a:t> See the log interactively (tail -f)</a:t>
            </a:r>
          </a:p>
          <a:p>
            <a:endParaRPr/>
          </a:p>
          <a:p>
            <a:endParaRPr/>
          </a:p>
          <a:p>
            <a:r>
              <a:t> Note that this will give us the output of PID 1</a:t>
            </a:r>
          </a:p>
        </p:txBody>
      </p:sp>
      <p:pic>
        <p:nvPicPr>
          <p:cNvPr id="4" name="Picture 3" descr="docker-horizontal.png"/>
          <p:cNvPicPr>
            <a:picLocks noChangeAspect="1"/>
          </p:cNvPicPr>
          <p:nvPr/>
        </p:nvPicPr>
        <p:blipFill>
          <a:blip r:embed="rId2"/>
          <a:stretch>
            <a:fillRect/>
          </a:stretch>
        </p:blipFill>
        <p:spPr>
          <a:xfrm>
            <a:off x="374904" y="1828800"/>
            <a:ext cx="3771900" cy="977900"/>
          </a:xfrm>
          <a:prstGeom prst="rect">
            <a:avLst/>
          </a:prstGeom>
        </p:spPr>
      </p:pic>
      <p:pic>
        <p:nvPicPr>
          <p:cNvPr id="5" name="Picture 4" descr="1.png"/>
          <p:cNvPicPr>
            <a:picLocks noChangeAspect="1"/>
          </p:cNvPicPr>
          <p:nvPr/>
        </p:nvPicPr>
        <p:blipFill>
          <a:blip r:embed="rId3"/>
          <a:stretch>
            <a:fillRect/>
          </a:stretch>
        </p:blipFill>
        <p:spPr>
          <a:xfrm>
            <a:off x="0" y="3367541"/>
            <a:ext cx="4978400" cy="495300"/>
          </a:xfrm>
          <a:prstGeom prst="rect">
            <a:avLst/>
          </a:prstGeom>
        </p:spPr>
      </p:pic>
      <p:pic>
        <p:nvPicPr>
          <p:cNvPr id="6" name="Picture 5" descr="1.png"/>
          <p:cNvPicPr>
            <a:picLocks noChangeAspect="1"/>
          </p:cNvPicPr>
          <p:nvPr/>
        </p:nvPicPr>
        <p:blipFill>
          <a:blip r:embed="rId4"/>
          <a:stretch>
            <a:fillRect/>
          </a:stretch>
        </p:blipFill>
        <p:spPr>
          <a:xfrm>
            <a:off x="0" y="4633799"/>
            <a:ext cx="5435600" cy="4953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Application Logs</a:t>
            </a:r>
          </a:p>
        </p:txBody>
      </p:sp>
      <p:sp>
        <p:nvSpPr>
          <p:cNvPr id="3" name="Content Placeholder 2"/>
          <p:cNvSpPr>
            <a:spLocks noGrp="1"/>
          </p:cNvSpPr>
          <p:nvPr>
            <p:ph idx="1"/>
          </p:nvPr>
        </p:nvSpPr>
        <p:spPr/>
        <p:txBody>
          <a:bodyPr/>
          <a:lstStyle/>
          <a:p>
            <a:r>
              <a:t> Our applications will likely have its own logs</a:t>
            </a:r>
          </a:p>
          <a:p>
            <a:r>
              <a:t> log4j / apache / etc.</a:t>
            </a:r>
          </a:p>
          <a:p>
            <a:r>
              <a:t> We can map a volume to the host using -v</a:t>
            </a:r>
          </a:p>
          <a:p>
            <a:endParaRPr/>
          </a:p>
          <a:p>
            <a:endParaRPr/>
          </a:p>
          <a:p>
            <a:r>
              <a:t> This will map ~/web-logs in the host to /var/log/nginx in the 
container.</a:t>
            </a:r>
          </a:p>
        </p:txBody>
      </p:sp>
      <p:pic>
        <p:nvPicPr>
          <p:cNvPr id="4" name="Picture 3" descr="1.png"/>
          <p:cNvPicPr>
            <a:picLocks noChangeAspect="1"/>
          </p:cNvPicPr>
          <p:nvPr/>
        </p:nvPicPr>
        <p:blipFill>
          <a:blip r:embed="rId2"/>
          <a:stretch>
            <a:fillRect/>
          </a:stretch>
        </p:blipFill>
        <p:spPr>
          <a:xfrm>
            <a:off x="0" y="3065733"/>
            <a:ext cx="8483600" cy="49530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Security</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Is Docker Secure?</a:t>
            </a:r>
          </a:p>
        </p:txBody>
      </p:sp>
      <p:sp>
        <p:nvSpPr>
          <p:cNvPr id="3" name="Content Placeholder 2"/>
          <p:cNvSpPr>
            <a:spLocks noGrp="1"/>
          </p:cNvSpPr>
          <p:nvPr>
            <p:ph idx="1"/>
          </p:nvPr>
        </p:nvSpPr>
        <p:spPr/>
        <p:txBody>
          <a:bodyPr/>
          <a:lstStyle/>
          <a:p>
            <a:r>
              <a:t> Running container more secure than running on host.</a:t>
            </a:r>
          </a:p>
          <a:p>
            <a:r>
              <a:t> Namespaces isolate running apps from each other.</a:t>
            </a:r>
          </a:p>
          <a:p>
            <a:r>
              <a:t> CGroups isolate resources by container</a:t>
            </a:r>
          </a:p>
          <a:p>
            <a:pPr lvl="1"/>
            <a:r>
              <a:t> Helps avoid one app exhausting all resources</a:t>
            </a:r>
          </a:p>
          <a:p>
            <a:r>
              <a:t> Containers have a very light "attack surface"</a:t>
            </a:r>
          </a:p>
          <a:p>
            <a:pPr lvl="1"/>
            <a:r>
              <a:t> Few running processes</a:t>
            </a:r>
          </a:p>
          <a:p>
            <a:pPr lvl="1"/>
            <a:r>
              <a:t> Limited libraries</a:t>
            </a:r>
          </a:p>
          <a:p>
            <a:pPr lvl="1"/>
            <a:r>
              <a:t> Less things to attack</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Security</a:t>
            </a:r>
          </a:p>
        </p:txBody>
      </p:sp>
      <p:sp>
        <p:nvSpPr>
          <p:cNvPr id="3" name="Content Placeholder 2"/>
          <p:cNvSpPr>
            <a:spLocks noGrp="1"/>
          </p:cNvSpPr>
          <p:nvPr>
            <p:ph idx="1"/>
          </p:nvPr>
        </p:nvSpPr>
        <p:spPr/>
        <p:txBody>
          <a:bodyPr/>
          <a:lstStyle/>
          <a:p>
            <a:r>
              <a:t> Docker daemon runs as root</a:t>
            </a:r>
          </a:p>
          <a:p>
            <a:r>
              <a:t> Adding users to docker group give them access to root</a:t>
            </a:r>
          </a:p>
          <a:p>
            <a:r>
              <a:t> Don't give access to users that don't have sudo access.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Kernel Exploits</a:t>
            </a:r>
          </a:p>
        </p:txBody>
      </p:sp>
      <p:sp>
        <p:nvSpPr>
          <p:cNvPr id="3" name="Content Placeholder 2"/>
          <p:cNvSpPr>
            <a:spLocks noGrp="1"/>
          </p:cNvSpPr>
          <p:nvPr>
            <p:ph idx="1"/>
          </p:nvPr>
        </p:nvSpPr>
        <p:spPr/>
        <p:txBody>
          <a:bodyPr/>
          <a:lstStyle/>
          <a:p>
            <a:r>
              <a:t> Docker containers share the host Kernel</a:t>
            </a:r>
          </a:p>
          <a:p>
            <a:r>
              <a:t> Kernel exploits in the container can affect host</a:t>
            </a:r>
          </a:p>
          <a:p>
            <a:r>
              <a:t> Compromised code can be run on the host.</a:t>
            </a:r>
          </a:p>
          <a:p>
            <a:r>
              <a:t> Kernel panics will affect</a:t>
            </a:r>
            <a:r>
              <a:rPr b="1"/>
              <a:t> all</a:t>
            </a:r>
            <a:r>
              <a:t> containers.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Much Later... Finally Working!</a:t>
            </a:r>
          </a:p>
        </p:txBody>
      </p:sp>
      <p:sp>
        <p:nvSpPr>
          <p:cNvPr id="3" name="Content Placeholder 2"/>
          <p:cNvSpPr>
            <a:spLocks noGrp="1"/>
          </p:cNvSpPr>
          <p:nvPr>
            <p:ph idx="1"/>
          </p:nvPr>
        </p:nvSpPr>
        <p:spPr/>
        <p:txBody>
          <a:bodyPr/>
          <a:lstStyle/>
          <a:p>
            <a:r>
              <a:t> Fix all the problems, now it’s finally working!</a:t>
            </a:r>
          </a:p>
          <a:p>
            <a:r>
              <a:t> Oops… Don’t Touch Anything!</a:t>
            </a:r>
          </a:p>
          <a:p>
            <a:pPr lvl="1"/>
            <a:r>
              <a:t> Might Break!</a:t>
            </a:r>
          </a:p>
          <a:p>
            <a:pPr lvl="1"/>
            <a:r>
              <a:t> Change Environment?</a:t>
            </a:r>
          </a:p>
          <a:p>
            <a:pPr lvl="1"/>
            <a:r>
              <a:t> Install Another App?</a:t>
            </a:r>
          </a:p>
          <a:p>
            <a:r>
              <a:t> Fix Breakage</a:t>
            </a:r>
          </a:p>
          <a:p>
            <a:pPr lvl="1"/>
            <a:r>
              <a:t> Make things work together</a:t>
            </a:r>
          </a:p>
          <a:p>
            <a:pPr lvl="1"/>
            <a:r>
              <a:t> Set profiles</a:t>
            </a:r>
          </a:p>
          <a:p>
            <a:r>
              <a:t> ”Write once, run anywhere?”</a:t>
            </a:r>
          </a:p>
          <a:p>
            <a:pPr lvl="1"/>
            <a:r>
              <a:t> Not exactly!</a:t>
            </a:r>
          </a:p>
          <a:p>
            <a:endParaRPr/>
          </a:p>
          <a:p>
            <a:endParaRPr/>
          </a:p>
          <a:p>
            <a:endParaRPr/>
          </a:p>
          <a:p>
            <a:endParaRPr/>
          </a:p>
          <a:p>
            <a:endParaRPr/>
          </a:p>
          <a:p>
            <a:endParaRPr/>
          </a:p>
        </p:txBody>
      </p:sp>
      <p:pic>
        <p:nvPicPr>
          <p:cNvPr id="4" name="Picture 3" descr="architecture-business-cabinet-325229.jpg"/>
          <p:cNvPicPr>
            <a:picLocks noChangeAspect="1"/>
          </p:cNvPicPr>
          <p:nvPr/>
        </p:nvPicPr>
        <p:blipFill>
          <a:blip r:embed="rId3"/>
          <a:stretch>
            <a:fillRect/>
          </a:stretch>
        </p:blipFill>
        <p:spPr>
          <a:xfrm>
            <a:off x="2022763" y="5036040"/>
            <a:ext cx="4615953" cy="1615584"/>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Resource Starvation</a:t>
            </a:r>
          </a:p>
        </p:txBody>
      </p:sp>
      <p:sp>
        <p:nvSpPr>
          <p:cNvPr id="3" name="Content Placeholder 2"/>
          <p:cNvSpPr>
            <a:spLocks noGrp="1"/>
          </p:cNvSpPr>
          <p:nvPr>
            <p:ph idx="1"/>
          </p:nvPr>
        </p:nvSpPr>
        <p:spPr/>
        <p:txBody>
          <a:bodyPr/>
          <a:lstStyle/>
          <a:p>
            <a:r>
              <a:t> Cgroups can limit access to resources</a:t>
            </a:r>
          </a:p>
          <a:p>
            <a:r>
              <a:t> If not limited, the app can use it up.</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Swarm</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Intro To Docker Swarm</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Docker Swarm?</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a:p>
            <a:r>
              <a:t> Container Orchestration Framework</a:t>
            </a:r>
          </a:p>
          <a:p>
            <a:r>
              <a:t> Similar to Kubernetes and Mesos</a:t>
            </a:r>
          </a:p>
        </p:txBody>
      </p:sp>
      <p:pic>
        <p:nvPicPr>
          <p:cNvPr id="4" name="Picture 3" descr="docker-swarm-logo.png"/>
          <p:cNvPicPr>
            <a:picLocks noChangeAspect="1"/>
          </p:cNvPicPr>
          <p:nvPr/>
        </p:nvPicPr>
        <p:blipFill>
          <a:blip r:embed="rId2"/>
          <a:stretch>
            <a:fillRect/>
          </a:stretch>
        </p:blipFill>
        <p:spPr>
          <a:xfrm>
            <a:off x="374904" y="1828800"/>
            <a:ext cx="7735823" cy="3481706"/>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Why Docker Swarm?</a:t>
            </a:r>
          </a:p>
        </p:txBody>
      </p:sp>
      <p:sp>
        <p:nvSpPr>
          <p:cNvPr id="3" name="Content Placeholder 2"/>
          <p:cNvSpPr>
            <a:spLocks noGrp="1"/>
          </p:cNvSpPr>
          <p:nvPr>
            <p:ph idx="1"/>
          </p:nvPr>
        </p:nvSpPr>
        <p:spPr/>
        <p:txBody>
          <a:bodyPr/>
          <a:lstStyle/>
          <a:p>
            <a:r>
              <a:t> Easy to Configure</a:t>
            </a:r>
          </a:p>
          <a:p>
            <a:r>
              <a:t> Easy to Deploy</a:t>
            </a:r>
          </a:p>
          <a:p>
            <a:r>
              <a:t> Good for Most Use Cases.</a:t>
            </a:r>
          </a:p>
          <a:p>
            <a:r>
              <a:t> We all already use Docker!</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Why Not Docker Swarm?</a:t>
            </a:r>
          </a:p>
        </p:txBody>
      </p:sp>
      <p:sp>
        <p:nvSpPr>
          <p:cNvPr id="3" name="Content Placeholder 2"/>
          <p:cNvSpPr>
            <a:spLocks noGrp="1"/>
          </p:cNvSpPr>
          <p:nvPr>
            <p:ph idx="1"/>
          </p:nvPr>
        </p:nvSpPr>
        <p:spPr/>
        <p:txBody>
          <a:bodyPr/>
          <a:lstStyle/>
          <a:p>
            <a:r>
              <a:t> Not good for large clusters</a:t>
            </a:r>
          </a:p>
          <a:p>
            <a:r>
              <a:t> Not good for complex applications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Comparison</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nvGraphicFramePr>
        <p:xfrm>
          <a:off x="374904" y="1828800"/>
          <a:ext cx="8485632" cy="5029200"/>
        </p:xfrm>
        <a:graphic>
          <a:graphicData uri="http://schemas.openxmlformats.org/drawingml/2006/table">
            <a:tbl>
              <a:tblPr firstRow="1" bandRow="1">
                <a:tableStyleId>{5C22544A-7EE6-4342-B048-85BDC9FD1C3A}</a:tableStyleId>
              </a:tblPr>
              <a:tblGrid>
                <a:gridCol w="2121408">
                  <a:extLst>
                    <a:ext uri="{9D8B030D-6E8A-4147-A177-3AD203B41FA5}">
                      <a16:colId xmlns:a16="http://schemas.microsoft.com/office/drawing/2014/main" val="20000"/>
                    </a:ext>
                  </a:extLst>
                </a:gridCol>
                <a:gridCol w="2121408">
                  <a:extLst>
                    <a:ext uri="{9D8B030D-6E8A-4147-A177-3AD203B41FA5}">
                      <a16:colId xmlns:a16="http://schemas.microsoft.com/office/drawing/2014/main" val="20001"/>
                    </a:ext>
                  </a:extLst>
                </a:gridCol>
                <a:gridCol w="2121408">
                  <a:extLst>
                    <a:ext uri="{9D8B030D-6E8A-4147-A177-3AD203B41FA5}">
                      <a16:colId xmlns:a16="http://schemas.microsoft.com/office/drawing/2014/main" val="20002"/>
                    </a:ext>
                  </a:extLst>
                </a:gridCol>
                <a:gridCol w="2121408">
                  <a:extLst>
                    <a:ext uri="{9D8B030D-6E8A-4147-A177-3AD203B41FA5}">
                      <a16:colId xmlns:a16="http://schemas.microsoft.com/office/drawing/2014/main" val="20003"/>
                    </a:ext>
                  </a:extLst>
                </a:gridCol>
              </a:tblGrid>
              <a:tr h="457200">
                <a:tc>
                  <a:txBody>
                    <a:bodyPr/>
                    <a:lstStyle/>
                    <a:p>
                      <a:endParaRPr/>
                    </a:p>
                  </a:txBody>
                  <a:tcPr/>
                </a:tc>
                <a:tc>
                  <a:txBody>
                    <a:bodyPr/>
                    <a:lstStyle/>
                    <a:p>
                      <a:r>
                        <a:t>Docker Swarm</a:t>
                      </a:r>
                    </a:p>
                  </a:txBody>
                  <a:tcPr/>
                </a:tc>
                <a:tc>
                  <a:txBody>
                    <a:bodyPr/>
                    <a:lstStyle/>
                    <a:p>
                      <a:r>
                        <a:t>Kubernetes</a:t>
                      </a:r>
                    </a:p>
                  </a:txBody>
                  <a:tcPr/>
                </a:tc>
                <a:tc>
                  <a:txBody>
                    <a:bodyPr/>
                    <a:lstStyle/>
                    <a:p>
                      <a:r>
                        <a:t>Mesos</a:t>
                      </a:r>
                    </a:p>
                  </a:txBody>
                  <a:tcPr/>
                </a:tc>
                <a:extLst>
                  <a:ext uri="{0D108BD9-81ED-4DB2-BD59-A6C34878D82A}">
                    <a16:rowId xmlns:a16="http://schemas.microsoft.com/office/drawing/2014/main" val="10000"/>
                  </a:ext>
                </a:extLst>
              </a:tr>
              <a:tr h="457200">
                <a:tc>
                  <a:txBody>
                    <a:bodyPr/>
                    <a:lstStyle/>
                    <a:p>
                      <a:r>
                        <a:t>Release</a:t>
                      </a:r>
                    </a:p>
                  </a:txBody>
                  <a:tcPr/>
                </a:tc>
                <a:tc>
                  <a:txBody>
                    <a:bodyPr/>
                    <a:lstStyle/>
                    <a:p>
                      <a:r>
                        <a:t>07/2016</a:t>
                      </a:r>
                    </a:p>
                  </a:txBody>
                  <a:tcPr/>
                </a:tc>
                <a:tc>
                  <a:txBody>
                    <a:bodyPr/>
                    <a:lstStyle/>
                    <a:p>
                      <a:r>
                        <a:t>06/2014</a:t>
                      </a:r>
                    </a:p>
                  </a:txBody>
                  <a:tcPr/>
                </a:tc>
                <a:tc>
                  <a:txBody>
                    <a:bodyPr/>
                    <a:lstStyle/>
                    <a:p>
                      <a:r>
                        <a:t>12/2011</a:t>
                      </a:r>
                    </a:p>
                  </a:txBody>
                  <a:tcPr/>
                </a:tc>
                <a:extLst>
                  <a:ext uri="{0D108BD9-81ED-4DB2-BD59-A6C34878D82A}">
                    <a16:rowId xmlns:a16="http://schemas.microsoft.com/office/drawing/2014/main" val="10001"/>
                  </a:ext>
                </a:extLst>
              </a:tr>
              <a:tr h="457200">
                <a:tc>
                  <a:txBody>
                    <a:bodyPr/>
                    <a:lstStyle/>
                    <a:p>
                      <a:r>
                        <a:t>Maturity</a:t>
                      </a:r>
                    </a:p>
                  </a:txBody>
                  <a:tcPr/>
                </a:tc>
                <a:tc>
                  <a:txBody>
                    <a:bodyPr/>
                    <a:lstStyle/>
                    <a:p>
                      <a:r>
                        <a:t>Fairly Immature</a:t>
                      </a:r>
                    </a:p>
                  </a:txBody>
                  <a:tcPr/>
                </a:tc>
                <a:tc>
                  <a:txBody>
                    <a:bodyPr/>
                    <a:lstStyle/>
                    <a:p>
                      <a:r>
                        <a:t>Mature</a:t>
                      </a:r>
                    </a:p>
                  </a:txBody>
                  <a:tcPr/>
                </a:tc>
                <a:tc>
                  <a:txBody>
                    <a:bodyPr/>
                    <a:lstStyle/>
                    <a:p>
                      <a:r>
                        <a:t>Very Mature</a:t>
                      </a:r>
                    </a:p>
                  </a:txBody>
                  <a:tcPr/>
                </a:tc>
                <a:extLst>
                  <a:ext uri="{0D108BD9-81ED-4DB2-BD59-A6C34878D82A}">
                    <a16:rowId xmlns:a16="http://schemas.microsoft.com/office/drawing/2014/main" val="10002"/>
                  </a:ext>
                </a:extLst>
              </a:tr>
              <a:tr h="457200">
                <a:tc>
                  <a:txBody>
                    <a:bodyPr/>
                    <a:lstStyle/>
                    <a:p>
                      <a:r>
                        <a:t>Configuration</a:t>
                      </a:r>
                    </a:p>
                  </a:txBody>
                  <a:tcPr/>
                </a:tc>
                <a:tc>
                  <a:txBody>
                    <a:bodyPr/>
                    <a:lstStyle/>
                    <a:p>
                      <a:r>
                        <a:t>Very Easy</a:t>
                      </a:r>
                    </a:p>
                  </a:txBody>
                  <a:tcPr/>
                </a:tc>
                <a:tc>
                  <a:txBody>
                    <a:bodyPr/>
                    <a:lstStyle/>
                    <a:p>
                      <a:r>
                        <a:t>Complex</a:t>
                      </a:r>
                    </a:p>
                  </a:txBody>
                  <a:tcPr/>
                </a:tc>
                <a:tc>
                  <a:txBody>
                    <a:bodyPr/>
                    <a:lstStyle/>
                    <a:p>
                      <a:r>
                        <a:t>Complex</a:t>
                      </a:r>
                    </a:p>
                  </a:txBody>
                  <a:tcPr/>
                </a:tc>
                <a:extLst>
                  <a:ext uri="{0D108BD9-81ED-4DB2-BD59-A6C34878D82A}">
                    <a16:rowId xmlns:a16="http://schemas.microsoft.com/office/drawing/2014/main" val="10003"/>
                  </a:ext>
                </a:extLst>
              </a:tr>
              <a:tr h="457200">
                <a:tc>
                  <a:txBody>
                    <a:bodyPr/>
                    <a:lstStyle/>
                    <a:p>
                      <a:r>
                        <a:t>Configuration Type</a:t>
                      </a:r>
                    </a:p>
                  </a:txBody>
                  <a:tcPr/>
                </a:tc>
                <a:tc>
                  <a:txBody>
                    <a:bodyPr/>
                    <a:lstStyle/>
                    <a:p>
                      <a:r>
                        <a:t>Configs</a:t>
                      </a:r>
                    </a:p>
                  </a:txBody>
                  <a:tcPr/>
                </a:tc>
                <a:tc>
                  <a:txBody>
                    <a:bodyPr/>
                    <a:lstStyle/>
                    <a:p>
                      <a:r>
                        <a:t>Yaml</a:t>
                      </a:r>
                    </a:p>
                  </a:txBody>
                  <a:tcPr/>
                </a:tc>
                <a:tc>
                  <a:txBody>
                    <a:bodyPr/>
                    <a:lstStyle/>
                    <a:p>
                      <a:r>
                        <a:t>JSON</a:t>
                      </a:r>
                    </a:p>
                  </a:txBody>
                  <a:tcPr/>
                </a:tc>
                <a:extLst>
                  <a:ext uri="{0D108BD9-81ED-4DB2-BD59-A6C34878D82A}">
                    <a16:rowId xmlns:a16="http://schemas.microsoft.com/office/drawing/2014/main" val="10004"/>
                  </a:ext>
                </a:extLst>
              </a:tr>
              <a:tr h="457200">
                <a:tc>
                  <a:txBody>
                    <a:bodyPr/>
                    <a:lstStyle/>
                    <a:p>
                      <a:r>
                        <a:t>Minimum Size (Test)</a:t>
                      </a:r>
                    </a:p>
                  </a:txBody>
                  <a:tcPr/>
                </a:tc>
                <a:tc>
                  <a:txBody>
                    <a:bodyPr/>
                    <a:lstStyle/>
                    <a:p>
                      <a:r>
                        <a:t>1</a:t>
                      </a:r>
                    </a:p>
                  </a:txBody>
                  <a:tcPr/>
                </a:tc>
                <a:tc>
                  <a:txBody>
                    <a:bodyPr/>
                    <a:lstStyle/>
                    <a:p>
                      <a:r>
                        <a:t>2</a:t>
                      </a:r>
                    </a:p>
                  </a:txBody>
                  <a:tcPr/>
                </a:tc>
                <a:tc>
                  <a:txBody>
                    <a:bodyPr/>
                    <a:lstStyle/>
                    <a:p>
                      <a:r>
                        <a:t>2</a:t>
                      </a:r>
                    </a:p>
                  </a:txBody>
                  <a:tcPr/>
                </a:tc>
                <a:extLst>
                  <a:ext uri="{0D108BD9-81ED-4DB2-BD59-A6C34878D82A}">
                    <a16:rowId xmlns:a16="http://schemas.microsoft.com/office/drawing/2014/main" val="10005"/>
                  </a:ext>
                </a:extLst>
              </a:tr>
              <a:tr h="457200">
                <a:tc>
                  <a:txBody>
                    <a:bodyPr/>
                    <a:lstStyle/>
                    <a:p>
                      <a:r>
                        <a:t>Minimum Size (Prod)</a:t>
                      </a:r>
                    </a:p>
                  </a:txBody>
                  <a:tcPr/>
                </a:tc>
                <a:tc>
                  <a:txBody>
                    <a:bodyPr/>
                    <a:lstStyle/>
                    <a:p>
                      <a:r>
                        <a:t>4</a:t>
                      </a:r>
                    </a:p>
                  </a:txBody>
                  <a:tcPr/>
                </a:tc>
                <a:tc>
                  <a:txBody>
                    <a:bodyPr/>
                    <a:lstStyle/>
                    <a:p>
                      <a:r>
                        <a:t>4</a:t>
                      </a:r>
                    </a:p>
                  </a:txBody>
                  <a:tcPr/>
                </a:tc>
                <a:tc>
                  <a:txBody>
                    <a:bodyPr/>
                    <a:lstStyle/>
                    <a:p>
                      <a:r>
                        <a:t>6</a:t>
                      </a:r>
                    </a:p>
                  </a:txBody>
                  <a:tcPr/>
                </a:tc>
                <a:extLst>
                  <a:ext uri="{0D108BD9-81ED-4DB2-BD59-A6C34878D82A}">
                    <a16:rowId xmlns:a16="http://schemas.microsoft.com/office/drawing/2014/main" val="10006"/>
                  </a:ext>
                </a:extLst>
              </a:tr>
              <a:tr h="457200">
                <a:tc>
                  <a:txBody>
                    <a:bodyPr/>
                    <a:lstStyle/>
                    <a:p>
                      <a:r>
                        <a:t>High Availability</a:t>
                      </a:r>
                    </a:p>
                  </a:txBody>
                  <a:tcPr/>
                </a:tc>
                <a:tc>
                  <a:txBody>
                    <a:bodyPr/>
                    <a:lstStyle/>
                    <a:p>
                      <a:r>
                        <a:t>Yes</a:t>
                      </a:r>
                    </a:p>
                  </a:txBody>
                  <a:tcPr/>
                </a:tc>
                <a:tc>
                  <a:txBody>
                    <a:bodyPr/>
                    <a:lstStyle/>
                    <a:p>
                      <a:r>
                        <a:t>Yes</a:t>
                      </a:r>
                    </a:p>
                  </a:txBody>
                  <a:tcPr/>
                </a:tc>
                <a:tc>
                  <a:txBody>
                    <a:bodyPr/>
                    <a:lstStyle/>
                    <a:p>
                      <a:r>
                        <a:t>Yes</a:t>
                      </a:r>
                    </a:p>
                  </a:txBody>
                  <a:tcPr/>
                </a:tc>
                <a:extLst>
                  <a:ext uri="{0D108BD9-81ED-4DB2-BD59-A6C34878D82A}">
                    <a16:rowId xmlns:a16="http://schemas.microsoft.com/office/drawing/2014/main" val="10007"/>
                  </a:ext>
                </a:extLst>
              </a:tr>
              <a:tr h="457200">
                <a:tc>
                  <a:txBody>
                    <a:bodyPr/>
                    <a:lstStyle/>
                    <a:p>
                      <a:r>
                        <a:t>Rack Awareness</a:t>
                      </a:r>
                    </a:p>
                  </a:txBody>
                  <a:tcPr/>
                </a:tc>
                <a:tc>
                  <a:txBody>
                    <a:bodyPr/>
                    <a:lstStyle/>
                    <a:p>
                      <a:r>
                        <a:t>Yes</a:t>
                      </a:r>
                    </a:p>
                  </a:txBody>
                  <a:tcPr/>
                </a:tc>
                <a:tc>
                  <a:txBody>
                    <a:bodyPr/>
                    <a:lstStyle/>
                    <a:p>
                      <a:r>
                        <a:t>Yes</a:t>
                      </a:r>
                    </a:p>
                  </a:txBody>
                  <a:tcPr/>
                </a:tc>
                <a:tc>
                  <a:txBody>
                    <a:bodyPr/>
                    <a:lstStyle/>
                    <a:p>
                      <a:r>
                        <a:t>Yes</a:t>
                      </a:r>
                    </a:p>
                  </a:txBody>
                  <a:tcPr/>
                </a:tc>
                <a:extLst>
                  <a:ext uri="{0D108BD9-81ED-4DB2-BD59-A6C34878D82A}">
                    <a16:rowId xmlns:a16="http://schemas.microsoft.com/office/drawing/2014/main" val="10008"/>
                  </a:ext>
                </a:extLst>
              </a:tr>
              <a:tr h="457200">
                <a:tc>
                  <a:txBody>
                    <a:bodyPr/>
                    <a:lstStyle/>
                    <a:p>
                      <a:r>
                        <a:t>Summary</a:t>
                      </a:r>
                    </a:p>
                  </a:txBody>
                  <a:tcPr/>
                </a:tc>
                <a:tc>
                  <a:txBody>
                    <a:bodyPr/>
                    <a:lstStyle/>
                    <a:p>
                      <a:r>
                        <a:t>Easy Configuration excellent  for small deployments</a:t>
                      </a:r>
                    </a:p>
                  </a:txBody>
                  <a:tcPr/>
                </a:tc>
                <a:tc>
                  <a:txBody>
                    <a:bodyPr/>
                    <a:lstStyle/>
                    <a:p>
                      <a:r>
                        <a:t>Hierarchical "pods" allow for advanced  configuration, excellent for complex applications.</a:t>
                      </a:r>
                    </a:p>
                  </a:txBody>
                  <a:tcPr/>
                </a:tc>
                <a:tc>
                  <a:txBody>
                    <a:bodyPr/>
                    <a:lstStyle/>
                    <a:p>
                      <a:r>
                        <a:t>Robust, mature platform designed  for thousands of nodes.</a:t>
                      </a:r>
                    </a:p>
                  </a:txBody>
                  <a:tcPr/>
                </a:tc>
                <a:extLst>
                  <a:ext uri="{0D108BD9-81ED-4DB2-BD59-A6C34878D82A}">
                    <a16:rowId xmlns:a16="http://schemas.microsoft.com/office/drawing/2014/main" val="10009"/>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Using Docker Swarm</a:t>
            </a:r>
          </a:p>
        </p:txBody>
      </p:sp>
      <p:sp>
        <p:nvSpPr>
          <p:cNvPr id="3" name="Content Placeholder 2"/>
          <p:cNvSpPr>
            <a:spLocks noGrp="1"/>
          </p:cNvSpPr>
          <p:nvPr>
            <p:ph idx="1"/>
          </p:nvPr>
        </p:nvSpPr>
        <p:spPr/>
        <p:txBody>
          <a:bodyPr/>
          <a:lstStyle/>
          <a:p>
            <a:r>
              <a:t> Starting a new swarm is easy!</a:t>
            </a:r>
          </a:p>
          <a:p>
            <a:r>
              <a:t> Simply run the following:</a:t>
            </a: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1.png"/>
          <p:cNvPicPr>
            <a:picLocks noChangeAspect="1"/>
          </p:cNvPicPr>
          <p:nvPr/>
        </p:nvPicPr>
        <p:blipFill>
          <a:blip r:embed="rId2"/>
          <a:stretch>
            <a:fillRect/>
          </a:stretch>
        </p:blipFill>
        <p:spPr>
          <a:xfrm>
            <a:off x="0" y="2487168"/>
            <a:ext cx="9144000" cy="2712574"/>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Connecting to the Swarm</a:t>
            </a:r>
          </a:p>
        </p:txBody>
      </p:sp>
      <p:sp>
        <p:nvSpPr>
          <p:cNvPr id="3" name="Content Placeholder 2"/>
          <p:cNvSpPr>
            <a:spLocks noGrp="1"/>
          </p:cNvSpPr>
          <p:nvPr>
            <p:ph idx="1"/>
          </p:nvPr>
        </p:nvSpPr>
        <p:spPr/>
        <p:txBody>
          <a:bodyPr/>
          <a:lstStyle/>
          <a:p>
            <a:r>
              <a:t> We need to connect another machine</a:t>
            </a:r>
          </a:p>
          <a:p>
            <a:endParaRPr/>
          </a:p>
          <a:p>
            <a:endParaRPr/>
          </a:p>
          <a:p>
            <a:endParaRPr/>
          </a:p>
          <a:p>
            <a:endParaRPr/>
          </a:p>
          <a:p>
            <a:endParaRPr/>
          </a:p>
          <a:p>
            <a:endParaRPr/>
          </a:p>
          <a:p>
            <a:endParaRPr/>
          </a:p>
          <a:p>
            <a:endParaRPr/>
          </a:p>
        </p:txBody>
      </p:sp>
      <p:pic>
        <p:nvPicPr>
          <p:cNvPr id="4" name="Picture 3" descr="1.png"/>
          <p:cNvPicPr>
            <a:picLocks noChangeAspect="1"/>
          </p:cNvPicPr>
          <p:nvPr/>
        </p:nvPicPr>
        <p:blipFill>
          <a:blip r:embed="rId2"/>
          <a:stretch>
            <a:fillRect/>
          </a:stretch>
        </p:blipFill>
        <p:spPr>
          <a:xfrm>
            <a:off x="0" y="2157984"/>
            <a:ext cx="8893512" cy="1111689"/>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Running a Service</a:t>
            </a:r>
          </a:p>
        </p:txBody>
      </p:sp>
      <p:sp>
        <p:nvSpPr>
          <p:cNvPr id="3" name="Content Placeholder 2"/>
          <p:cNvSpPr>
            <a:spLocks noGrp="1"/>
          </p:cNvSpPr>
          <p:nvPr>
            <p:ph idx="1"/>
          </p:nvPr>
        </p:nvSpPr>
        <p:spPr/>
        <p:txBody>
          <a:bodyPr/>
          <a:lstStyle/>
          <a:p>
            <a:endParaRPr/>
          </a:p>
          <a:p>
            <a:endParaRPr/>
          </a:p>
          <a:p>
            <a:endParaRPr/>
          </a:p>
          <a:p>
            <a:endParaRPr/>
          </a:p>
        </p:txBody>
      </p:sp>
      <p:pic>
        <p:nvPicPr>
          <p:cNvPr id="4" name="Picture 3" descr="1.png"/>
          <p:cNvPicPr>
            <a:picLocks noChangeAspect="1"/>
          </p:cNvPicPr>
          <p:nvPr/>
        </p:nvPicPr>
        <p:blipFill>
          <a:blip r:embed="rId2"/>
          <a:stretch>
            <a:fillRect/>
          </a:stretch>
        </p:blipFill>
        <p:spPr>
          <a:xfrm>
            <a:off x="0" y="1828800"/>
            <a:ext cx="7112000" cy="736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Redeploying to a Different Server</a:t>
            </a:r>
          </a:p>
        </p:txBody>
      </p:sp>
      <p:sp>
        <p:nvSpPr>
          <p:cNvPr id="3" name="Content Placeholder 2"/>
          <p:cNvSpPr>
            <a:spLocks noGrp="1"/>
          </p:cNvSpPr>
          <p:nvPr>
            <p:ph idx="1"/>
          </p:nvPr>
        </p:nvSpPr>
        <p:spPr/>
        <p:txBody>
          <a:bodyPr/>
          <a:lstStyle/>
          <a:p>
            <a:r>
              <a:t> Great News! Our App is very popular.  Need to scale up to a bigger, better server!</a:t>
            </a:r>
          </a:p>
          <a:p>
            <a:r>
              <a:t> No problem, right?  Wrong!</a:t>
            </a:r>
          </a:p>
          <a:p>
            <a:r>
              <a:t> Create New Server</a:t>
            </a:r>
          </a:p>
          <a:p>
            <a:pPr lvl="1"/>
            <a:r>
              <a:t> Complete Steps: Install OS, install dependencies</a:t>
            </a:r>
          </a:p>
          <a:p>
            <a:pPr lvl="1"/>
            <a:r>
              <a:t> Fight fires,</a:t>
            </a:r>
          </a:p>
          <a:p>
            <a:pPr lvl="1"/>
            <a:r>
              <a:t> Fix Problems</a:t>
            </a:r>
          </a:p>
          <a:p>
            <a:endParaRPr/>
          </a:p>
          <a:p>
            <a:endParaRPr/>
          </a:p>
          <a:p>
            <a:endParaRPr/>
          </a:p>
          <a:p>
            <a:endParaRPr/>
          </a:p>
          <a:p>
            <a:endParaRPr/>
          </a:p>
          <a:p>
            <a:endParaRPr/>
          </a:p>
          <a:p>
            <a:endParaRPr/>
          </a:p>
          <a:p>
            <a:endParaRPr/>
          </a:p>
          <a:p>
            <a:endParaRPr/>
          </a:p>
          <a:p>
            <a:endParaRPr/>
          </a:p>
        </p:txBody>
      </p:sp>
      <p:pic>
        <p:nvPicPr>
          <p:cNvPr id="4" name="Picture 3" descr="accident-action-danger-260367.jpg"/>
          <p:cNvPicPr>
            <a:picLocks noChangeAspect="1"/>
          </p:cNvPicPr>
          <p:nvPr/>
        </p:nvPicPr>
        <p:blipFill>
          <a:blip r:embed="rId3"/>
          <a:stretch>
            <a:fillRect/>
          </a:stretch>
        </p:blipFill>
        <p:spPr>
          <a:xfrm>
            <a:off x="3574473" y="3361484"/>
            <a:ext cx="4944718" cy="3290139"/>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Stack Files</a:t>
            </a:r>
          </a:p>
        </p:txBody>
      </p:sp>
      <p:sp>
        <p:nvSpPr>
          <p:cNvPr id="3" name="Content Placeholder 2"/>
          <p:cNvSpPr>
            <a:spLocks noGrp="1"/>
          </p:cNvSpPr>
          <p:nvPr>
            <p:ph idx="1"/>
          </p:nvPr>
        </p:nvSpPr>
        <p:spPr/>
        <p:txBody>
          <a:bodyPr/>
          <a:lstStyle/>
          <a:p>
            <a:r>
              <a:t> Defines our Swarm</a:t>
            </a:r>
          </a:p>
          <a:p>
            <a:r>
              <a:t> Same format as docker compose (Yaml)</a:t>
            </a:r>
          </a:p>
          <a:p>
            <a:r>
              <a:t> Sample nginx:</a:t>
            </a: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1.png"/>
          <p:cNvPicPr>
            <a:picLocks noChangeAspect="1"/>
          </p:cNvPicPr>
          <p:nvPr/>
        </p:nvPicPr>
        <p:blipFill>
          <a:blip r:embed="rId2"/>
          <a:stretch>
            <a:fillRect/>
          </a:stretch>
        </p:blipFill>
        <p:spPr>
          <a:xfrm>
            <a:off x="0" y="2816352"/>
            <a:ext cx="4216400" cy="242570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Deploying the Stack File</a:t>
            </a:r>
          </a:p>
        </p:txBody>
      </p:sp>
      <p:sp>
        <p:nvSpPr>
          <p:cNvPr id="3" name="Content Placeholder 2"/>
          <p:cNvSpPr>
            <a:spLocks noGrp="1"/>
          </p:cNvSpPr>
          <p:nvPr>
            <p:ph idx="1"/>
          </p:nvPr>
        </p:nvSpPr>
        <p:spPr/>
        <p:txBody>
          <a:bodyPr/>
          <a:lstStyle/>
          <a:p>
            <a:r>
              <a:t> We can now deploy our stack file</a:t>
            </a:r>
          </a:p>
          <a:p>
            <a:r>
              <a:t> A network will be created automatically</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Adding a volume</a:t>
            </a:r>
          </a:p>
        </p:txBody>
      </p:sp>
      <p:sp>
        <p:nvSpPr>
          <p:cNvPr id="3" name="Content Placeholder 2"/>
          <p:cNvSpPr>
            <a:spLocks noGrp="1"/>
          </p:cNvSpPr>
          <p:nvPr>
            <p:ph idx="1"/>
          </p:nvPr>
        </p:nvSpPr>
        <p:spPr/>
        <p:txBody>
          <a:bodyPr/>
          <a:lstStyle/>
          <a:p>
            <a:r>
              <a:t> Containers are immutable</a:t>
            </a:r>
          </a:p>
          <a:p>
            <a:r>
              <a:t> We need to add volumes to persist</a:t>
            </a:r>
          </a:p>
          <a:p>
            <a:r>
              <a:t> Example YAML File for Volume</a:t>
            </a: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1.png"/>
          <p:cNvPicPr>
            <a:picLocks noChangeAspect="1"/>
          </p:cNvPicPr>
          <p:nvPr/>
        </p:nvPicPr>
        <p:blipFill>
          <a:blip r:embed="rId2"/>
          <a:stretch>
            <a:fillRect/>
          </a:stretch>
        </p:blipFill>
        <p:spPr>
          <a:xfrm>
            <a:off x="0" y="2816352"/>
            <a:ext cx="5130800" cy="218440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CLI Tools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a:t>
            </a:r>
          </a:p>
        </p:txBody>
      </p:sp>
      <p:sp>
        <p:nvSpPr>
          <p:cNvPr id="3" name="Content Placeholder 2"/>
          <p:cNvSpPr>
            <a:spLocks noGrp="1"/>
          </p:cNvSpPr>
          <p:nvPr>
            <p:ph idx="1"/>
          </p:nvPr>
        </p:nvSpPr>
        <p:spPr/>
        <p:txBody>
          <a:bodyPr/>
          <a:lstStyle/>
          <a:p>
            <a:r>
              <a:t> Most work in Docker is done on the CLI</a:t>
            </a:r>
          </a:p>
          <a:p>
            <a:r>
              <a:t> We have already seen this.</a:t>
            </a:r>
          </a:p>
          <a:p>
            <a:r>
              <a:t> We use the</a:t>
            </a:r>
            <a:r>
              <a:rPr>
                <a:latin typeface="Courier New"/>
              </a:rPr>
              <a:t> docker</a:t>
            </a:r>
            <a:r>
              <a:t> command to execute most things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Permissions</a:t>
            </a:r>
          </a:p>
        </p:txBody>
      </p:sp>
      <p:sp>
        <p:nvSpPr>
          <p:cNvPr id="3" name="Content Placeholder 2"/>
          <p:cNvSpPr>
            <a:spLocks noGrp="1"/>
          </p:cNvSpPr>
          <p:nvPr>
            <p:ph idx="1"/>
          </p:nvPr>
        </p:nvSpPr>
        <p:spPr/>
        <p:txBody>
          <a:bodyPr/>
          <a:lstStyle/>
          <a:p>
            <a:r>
              <a:t> Docker service runs as root</a:t>
            </a:r>
          </a:p>
          <a:p>
            <a:r>
              <a:t> Normal users needs to "sudo"</a:t>
            </a:r>
          </a:p>
          <a:p>
            <a:pPr lvl="1"/>
            <a:r>
              <a:t> Very</a:t>
            </a:r>
            <a:r>
              <a:rPr b="1"/>
              <a:t> annoying</a:t>
            </a:r>
            <a:r>
              <a:t> for development.</a:t>
            </a:r>
          </a:p>
          <a:p>
            <a:r>
              <a:t> Can add user to</a:t>
            </a:r>
            <a:r>
              <a:rPr>
                <a:latin typeface="Courier New"/>
              </a:rPr>
              <a:t> docker</a:t>
            </a:r>
            <a:r>
              <a:t> group:</a:t>
            </a:r>
          </a:p>
          <a:p>
            <a:pPr lvl="1"/>
            <a:r>
              <a:rPr b="1"/>
              <a:t> BEWARE!</a:t>
            </a:r>
            <a:r>
              <a:t> Gives user root access!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a Dockerfile?</a:t>
            </a:r>
          </a:p>
        </p:txBody>
      </p:sp>
      <p:sp>
        <p:nvSpPr>
          <p:cNvPr id="3" name="Content Placeholder 2"/>
          <p:cNvSpPr>
            <a:spLocks noGrp="1"/>
          </p:cNvSpPr>
          <p:nvPr>
            <p:ph idx="1"/>
          </p:nvPr>
        </p:nvSpPr>
        <p:spPr/>
        <p:txBody>
          <a:bodyPr/>
          <a:lstStyle/>
          <a:p>
            <a:r>
              <a:t> Remember that containers are</a:t>
            </a:r>
            <a:r>
              <a:rPr b="1"/>
              <a:t> layered</a:t>
            </a:r>
            <a:r>
              <a:t> .</a:t>
            </a:r>
          </a:p>
          <a:p>
            <a:r>
              <a:t> The base image usually comes from Docker Hub.</a:t>
            </a:r>
          </a:p>
          <a:p>
            <a:r>
              <a:t> Our image has changes to that.</a:t>
            </a:r>
          </a:p>
          <a:p>
            <a:r>
              <a:t> These changes are specified in a Dockerfile.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FROM Statement</a:t>
            </a:r>
          </a:p>
        </p:txBody>
      </p:sp>
      <p:sp>
        <p:nvSpPr>
          <p:cNvPr id="3" name="Content Placeholder 2"/>
          <p:cNvSpPr>
            <a:spLocks noGrp="1"/>
          </p:cNvSpPr>
          <p:nvPr>
            <p:ph idx="1"/>
          </p:nvPr>
        </p:nvSpPr>
        <p:spPr/>
        <p:txBody>
          <a:bodyPr/>
          <a:lstStyle/>
          <a:p>
            <a:r>
              <a:t> Dockerfiles always come from</a:t>
            </a:r>
            <a:r>
              <a:rPr b="1"/>
              <a:t> somewhere</a:t>
            </a:r>
            <a:r>
              <a:t> .</a:t>
            </a:r>
          </a:p>
          <a:p>
            <a:r>
              <a:t> We don't start from scratch</a:t>
            </a:r>
          </a:p>
          <a:p>
            <a:r>
              <a:t> Usually some Linux, like alpine.</a:t>
            </a:r>
          </a:p>
          <a:p>
            <a:r>
              <a:t> Here, we will use Ubuntu:</a:t>
            </a:r>
          </a:p>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3494541"/>
            <a:ext cx="3454400" cy="73660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Changes to image</a:t>
            </a:r>
          </a:p>
        </p:txBody>
      </p:sp>
      <p:sp>
        <p:nvSpPr>
          <p:cNvPr id="3" name="Content Placeholder 2"/>
          <p:cNvSpPr>
            <a:spLocks noGrp="1"/>
          </p:cNvSpPr>
          <p:nvPr>
            <p:ph idx="1"/>
          </p:nvPr>
        </p:nvSpPr>
        <p:spPr/>
        <p:txBody>
          <a:bodyPr/>
          <a:lstStyle/>
          <a:p>
            <a:r>
              <a:t> We normally make changes to the image</a:t>
            </a:r>
          </a:p>
          <a:p>
            <a:r>
              <a:t> Example commands:</a:t>
            </a:r>
          </a:p>
          <a:p>
            <a:pPr lvl="1"/>
            <a:r>
              <a:t> RUN: executes a command on image</a:t>
            </a:r>
          </a:p>
          <a:p>
            <a:pPr lvl="1"/>
            <a:r>
              <a:t> COPY: copies a file to the image.</a:t>
            </a:r>
          </a:p>
          <a:p>
            <a:pPr lvl="1"/>
            <a:r>
              <a:t> CMD: executes our app</a:t>
            </a:r>
          </a:p>
          <a:p>
            <a:pPr lvl="1"/>
            <a:r>
              <a:t> HEALTHCHECK: Gives us a health check.</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Networking</a:t>
            </a:r>
          </a:p>
        </p:txBody>
      </p:sp>
      <p:sp>
        <p:nvSpPr>
          <p:cNvPr id="3" name="Content Placeholder 2"/>
          <p:cNvSpPr>
            <a:spLocks noGrp="1"/>
          </p:cNvSpPr>
          <p:nvPr>
            <p:ph idx="1"/>
          </p:nvPr>
        </p:nvSpPr>
        <p:spPr/>
        <p:txBody>
          <a:bodyPr/>
          <a:lstStyle/>
          <a:p>
            <a:r>
              <a:t> Typically, we expose networking</a:t>
            </a:r>
          </a:p>
          <a:p>
            <a:r>
              <a:t> Here, we expose 5000</a:t>
            </a:r>
          </a:p>
          <a:p>
            <a:endParaRPr/>
          </a:p>
          <a:p>
            <a:endParaRPr/>
          </a:p>
        </p:txBody>
      </p:sp>
      <p:pic>
        <p:nvPicPr>
          <p:cNvPr id="4" name="Picture 3" descr="1.png"/>
          <p:cNvPicPr>
            <a:picLocks noChangeAspect="1"/>
          </p:cNvPicPr>
          <p:nvPr/>
        </p:nvPicPr>
        <p:blipFill>
          <a:blip r:embed="rId3"/>
          <a:stretch>
            <a:fillRect/>
          </a:stretch>
        </p:blipFill>
        <p:spPr>
          <a:xfrm>
            <a:off x="0" y="2681132"/>
            <a:ext cx="2387600" cy="4953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Redeploy to Cloud</a:t>
            </a:r>
          </a:p>
        </p:txBody>
      </p:sp>
      <p:sp>
        <p:nvSpPr>
          <p:cNvPr id="3" name="Content Placeholder 2"/>
          <p:cNvSpPr>
            <a:spLocks noGrp="1"/>
          </p:cNvSpPr>
          <p:nvPr>
            <p:ph idx="1"/>
          </p:nvPr>
        </p:nvSpPr>
        <p:spPr/>
        <p:txBody>
          <a:bodyPr/>
          <a:lstStyle/>
          <a:p>
            <a:r>
              <a:t> Redeploy to Cloud</a:t>
            </a:r>
          </a:p>
          <a:p>
            <a:pPr lvl="1"/>
            <a:r>
              <a:t> Cloud Configuration is different</a:t>
            </a:r>
          </a:p>
          <a:p>
            <a:pPr lvl="1"/>
            <a:r>
              <a:t> Redeploy</a:t>
            </a:r>
          </a:p>
          <a:p>
            <a:pPr lvl="1"/>
            <a:r>
              <a:t> Re-Test</a:t>
            </a:r>
          </a:p>
          <a:p>
            <a:pPr lvl="1"/>
            <a:r>
              <a:t> Fix Fires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Building</a:t>
            </a:r>
          </a:p>
        </p:txBody>
      </p:sp>
      <p:sp>
        <p:nvSpPr>
          <p:cNvPr id="3" name="Content Placeholder 2"/>
          <p:cNvSpPr>
            <a:spLocks noGrp="1"/>
          </p:cNvSpPr>
          <p:nvPr>
            <p:ph idx="1"/>
          </p:nvPr>
        </p:nvSpPr>
        <p:spPr/>
        <p:txBody>
          <a:bodyPr/>
          <a:lstStyle/>
          <a:p>
            <a:r>
              <a:t> We use the</a:t>
            </a:r>
            <a:r>
              <a:rPr>
                <a:latin typeface="Courier New"/>
              </a:rPr>
              <a:t> docker build</a:t>
            </a:r>
            <a:r>
              <a:t> command to build.</a:t>
            </a:r>
          </a:p>
          <a:p>
            <a:r>
              <a:t> We have to have a Dockerfile in the root of the directory</a:t>
            </a:r>
          </a:p>
          <a:p>
            <a:r>
              <a:t> Exaple:</a:t>
            </a:r>
          </a:p>
          <a:p>
            <a:endParaRPr/>
          </a:p>
          <a:p>
            <a:endParaRPr/>
          </a:p>
          <a:p>
            <a:endParaRPr/>
          </a:p>
          <a:p>
            <a:endParaRPr/>
          </a:p>
          <a:p>
            <a:r>
              <a:t> Watch the output -- it will be long!</a:t>
            </a:r>
          </a:p>
        </p:txBody>
      </p:sp>
      <p:pic>
        <p:nvPicPr>
          <p:cNvPr id="4" name="Picture 3" descr="1.png"/>
          <p:cNvPicPr>
            <a:picLocks noChangeAspect="1"/>
          </p:cNvPicPr>
          <p:nvPr/>
        </p:nvPicPr>
        <p:blipFill>
          <a:blip r:embed="rId3"/>
          <a:stretch>
            <a:fillRect/>
          </a:stretch>
        </p:blipFill>
        <p:spPr>
          <a:xfrm>
            <a:off x="0" y="3126241"/>
            <a:ext cx="4673600" cy="7366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Lab 4.1: Dockerfile</a:t>
            </a:r>
          </a:p>
        </p:txBody>
      </p:sp>
      <p:sp>
        <p:nvSpPr>
          <p:cNvPr id="3" name="Content Placeholder 2"/>
          <p:cNvSpPr>
            <a:spLocks noGrp="1"/>
          </p:cNvSpPr>
          <p:nvPr>
            <p:ph idx="1"/>
          </p:nvPr>
        </p:nvSpPr>
        <p:spPr/>
        <p:txBody>
          <a:bodyPr/>
          <a:lstStyle/>
          <a:p>
            <a:r>
              <a:t> Navigate docker-labs/04-Dockerfile/README.md</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Health Checks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 Health</a:t>
            </a:r>
          </a:p>
        </p:txBody>
      </p:sp>
      <p:sp>
        <p:nvSpPr>
          <p:cNvPr id="3" name="Content Placeholder 2"/>
          <p:cNvSpPr>
            <a:spLocks noGrp="1"/>
          </p:cNvSpPr>
          <p:nvPr>
            <p:ph idx="1"/>
          </p:nvPr>
        </p:nvSpPr>
        <p:spPr/>
        <p:txBody>
          <a:bodyPr/>
          <a:lstStyle/>
          <a:p>
            <a:endParaRPr/>
          </a:p>
          <a:p>
            <a:endParaRPr/>
          </a:p>
          <a:p>
            <a:endParaRPr/>
          </a:p>
          <a:p>
            <a:r>
              <a:t> How do we know if a container is healthy?</a:t>
            </a:r>
          </a:p>
          <a:p>
            <a:r>
              <a:t> Docker doesn't interfere with conatiner</a:t>
            </a:r>
          </a:p>
          <a:p>
            <a:r>
              <a:t> "Agnostic Design"</a:t>
            </a:r>
          </a:p>
        </p:txBody>
      </p:sp>
      <p:pic>
        <p:nvPicPr>
          <p:cNvPr id="4" name="Picture 3" descr="docker-horizontal.png"/>
          <p:cNvPicPr>
            <a:picLocks noChangeAspect="1"/>
          </p:cNvPicPr>
          <p:nvPr/>
        </p:nvPicPr>
        <p:blipFill>
          <a:blip r:embed="rId2"/>
          <a:stretch>
            <a:fillRect/>
          </a:stretch>
        </p:blipFill>
        <p:spPr>
          <a:xfrm>
            <a:off x="374904" y="1828800"/>
            <a:ext cx="3771900" cy="97790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Health Checks</a:t>
            </a:r>
          </a:p>
        </p:txBody>
      </p:sp>
      <p:sp>
        <p:nvSpPr>
          <p:cNvPr id="3" name="Content Placeholder 2"/>
          <p:cNvSpPr>
            <a:spLocks noGrp="1"/>
          </p:cNvSpPr>
          <p:nvPr>
            <p:ph idx="1"/>
          </p:nvPr>
        </p:nvSpPr>
        <p:spPr/>
        <p:txBody>
          <a:bodyPr/>
          <a:lstStyle/>
          <a:p>
            <a:r>
              <a:t> Health Checks should be specified in the Dockerfile.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Health Check Example</a:t>
            </a:r>
          </a:p>
        </p:txBody>
      </p:sp>
      <p:sp>
        <p:nvSpPr>
          <p:cNvPr id="3" name="Content Placeholder 2"/>
          <p:cNvSpPr>
            <a:spLocks noGrp="1"/>
          </p:cNvSpPr>
          <p:nvPr>
            <p:ph idx="1"/>
          </p:nvPr>
        </p:nvSpPr>
        <p:spPr/>
        <p:txBody>
          <a:bodyPr/>
          <a:lstStyle/>
          <a:p>
            <a:r>
              <a:t> Following is a line in a DockerFile</a:t>
            </a:r>
          </a:p>
          <a:p>
            <a:r>
              <a:t> This is a health check.</a:t>
            </a:r>
          </a:p>
          <a:p>
            <a:r>
              <a:t> We will use "curl" to check a webservice.</a:t>
            </a:r>
          </a:p>
          <a:p>
            <a:endParaRPr/>
          </a:p>
          <a:p>
            <a:endParaRPr/>
          </a:p>
          <a:p>
            <a:r>
              <a:t> Note that the health check returns 1 (bad) if failed.</a:t>
            </a:r>
          </a:p>
        </p:txBody>
      </p:sp>
      <p:pic>
        <p:nvPicPr>
          <p:cNvPr id="4" name="Picture 3" descr="1.png"/>
          <p:cNvPicPr>
            <a:picLocks noChangeAspect="1"/>
          </p:cNvPicPr>
          <p:nvPr/>
        </p:nvPicPr>
        <p:blipFill>
          <a:blip r:embed="rId2"/>
          <a:stretch>
            <a:fillRect/>
          </a:stretch>
        </p:blipFill>
        <p:spPr>
          <a:xfrm>
            <a:off x="0" y="3010316"/>
            <a:ext cx="9855200" cy="49530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Health Checks and Docker Swarm</a:t>
            </a:r>
          </a:p>
        </p:txBody>
      </p:sp>
      <p:sp>
        <p:nvSpPr>
          <p:cNvPr id="3" name="Content Placeholder 2"/>
          <p:cNvSpPr>
            <a:spLocks noGrp="1"/>
          </p:cNvSpPr>
          <p:nvPr>
            <p:ph idx="1"/>
          </p:nvPr>
        </p:nvSpPr>
        <p:spPr/>
        <p:txBody>
          <a:bodyPr/>
          <a:lstStyle/>
          <a:p>
            <a:r>
              <a:t> Docker Swarm</a:t>
            </a:r>
            <a:r>
              <a:rPr b="1"/>
              <a:t> requires</a:t>
            </a:r>
            <a:r>
              <a:t> positive health checks</a:t>
            </a:r>
          </a:p>
          <a:p>
            <a:r>
              <a:t> That means your app should have at least one!</a:t>
            </a:r>
          </a:p>
          <a:p>
            <a:r>
              <a:t> Good practice ot have sevreal</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Conclusions</a:t>
            </a:r>
          </a:p>
        </p:txBody>
      </p:sp>
      <p:sp>
        <p:nvSpPr>
          <p:cNvPr id="3" name="Content Placeholder 2"/>
          <p:cNvSpPr>
            <a:spLocks noGrp="1"/>
          </p:cNvSpPr>
          <p:nvPr>
            <p:ph idx="1"/>
          </p:nvPr>
        </p:nvSpPr>
        <p:spPr/>
        <p:txBody>
          <a:bodyPr/>
          <a:lstStyle/>
          <a:p>
            <a:r>
              <a:t> Containers are a very powerful tool.</a:t>
            </a:r>
          </a:p>
          <a:p>
            <a:r>
              <a:t> Docker gives us excellent tools for building containers.</a:t>
            </a:r>
          </a:p>
          <a:p>
            <a:r>
              <a:t> Docker Swarm is a lightweight cluster orchestration framework.</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PTUM STANDARD 2017" val="4vWbWCwr"/>
  <p:tag name="ARTICULATE_DESIGN_ID_TEKSYSTEMS_2012" val="tv4L4C3D"/>
  <p:tag name="ARTICULATE_PROJECT_OPEN" val="0"/>
  <p:tag name="ARTICULATE_SLIDE_COUNT" val="15"/>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ptum Standard 2017">
  <a:themeElements>
    <a:clrScheme name="Custom 1">
      <a:dk1>
        <a:srgbClr val="55565A"/>
      </a:dk1>
      <a:lt1>
        <a:srgbClr val="FFFFFF"/>
      </a:lt1>
      <a:dk2>
        <a:srgbClr val="55565A"/>
      </a:dk2>
      <a:lt2>
        <a:srgbClr val="FFFFFF"/>
      </a:lt2>
      <a:accent1>
        <a:srgbClr val="E87722"/>
      </a:accent1>
      <a:accent2>
        <a:srgbClr val="F2AA00"/>
      </a:accent2>
      <a:accent3>
        <a:srgbClr val="63666A"/>
      </a:accent3>
      <a:accent4>
        <a:srgbClr val="888B8D"/>
      </a:accent4>
      <a:accent5>
        <a:srgbClr val="B1B3B3"/>
      </a:accent5>
      <a:accent6>
        <a:srgbClr val="D0D0CE"/>
      </a:accent6>
      <a:hlink>
        <a:srgbClr val="E87722"/>
      </a:hlink>
      <a:folHlink>
        <a:srgbClr val="6366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Standard - 2017 - 07.17.17.potx" id="{C39B315F-E85D-43A3-9328-CD1941EC451E}" vid="{41A285A3-CDD9-43C3-A1DE-8F1659166C2A}"/>
    </a:ext>
  </a:extLst>
</a:theme>
</file>

<file path=ppt/theme/theme2.xml><?xml version="1.0" encoding="utf-8"?>
<a:theme xmlns:a="http://schemas.openxmlformats.org/drawingml/2006/main" name="TEKsystems_2012">
  <a:themeElements>
    <a:clrScheme name="TEK2012">
      <a:dk1>
        <a:srgbClr val="000000"/>
      </a:dk1>
      <a:lt1>
        <a:srgbClr val="FFFFFF"/>
      </a:lt1>
      <a:dk2>
        <a:srgbClr val="021A32"/>
      </a:dk2>
      <a:lt2>
        <a:srgbClr val="E8EAEB"/>
      </a:lt2>
      <a:accent1>
        <a:srgbClr val="007698"/>
      </a:accent1>
      <a:accent2>
        <a:srgbClr val="0095D3"/>
      </a:accent2>
      <a:accent3>
        <a:srgbClr val="666666"/>
      </a:accent3>
      <a:accent4>
        <a:srgbClr val="CCCCCC"/>
      </a:accent4>
      <a:accent5>
        <a:srgbClr val="8DC63F"/>
      </a:accent5>
      <a:accent6>
        <a:srgbClr val="F8971D"/>
      </a:accent6>
      <a:hlink>
        <a:srgbClr val="0095D3"/>
      </a:hlink>
      <a:folHlink>
        <a:srgbClr val="99999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tlCol="0">
        <a:spAutoFit/>
      </a:bodyPr>
      <a:lstStyle>
        <a:defPPr>
          <a:defRPr dirty="0"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8016259E5869646A4BD8B7D867C8A8B" ma:contentTypeVersion="" ma:contentTypeDescription="Create a new document." ma:contentTypeScope="" ma:versionID="338f88a2fcd537546f99bb54043719d3">
  <xsd:schema xmlns:xsd="http://www.w3.org/2001/XMLSchema" xmlns:xs="http://www.w3.org/2001/XMLSchema" xmlns:p="http://schemas.microsoft.com/office/2006/metadata/properties" targetNamespace="http://schemas.microsoft.com/office/2006/metadata/properties" ma:root="true" ma:fieldsID="b2384c6cc0088fcedbaf6edaf557de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6061008-FA8B-4812-893A-2C97FA38714D}">
  <ds:schemaRefs>
    <ds:schemaRef ds:uri="http://schemas.microsoft.com/sharepoint/v3/contenttype/forms"/>
  </ds:schemaRefs>
</ds:datastoreItem>
</file>

<file path=customXml/itemProps2.xml><?xml version="1.0" encoding="utf-8"?>
<ds:datastoreItem xmlns:ds="http://schemas.openxmlformats.org/officeDocument/2006/customXml" ds:itemID="{52513D05-07E8-43E4-A117-587A8D1AF8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C93C13E-E258-41A0-BBD1-F980043E5914}">
  <ds:schemaRefs>
    <ds:schemaRef ds:uri="http://schemas.microsoft.com/office/infopath/2007/PartnerControls"/>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http://schemas.microsoft.com/office/2006/documentManagement/typ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1486</TotalTime>
  <Words>3567</Words>
  <Application>Microsoft Macintosh PowerPoint</Application>
  <PresentationFormat>On-screen Show (4:3)</PresentationFormat>
  <Paragraphs>941</Paragraphs>
  <Slides>97</Slides>
  <Notes>38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97</vt:i4>
      </vt:variant>
    </vt:vector>
  </HeadingPairs>
  <TitlesOfParts>
    <vt:vector size="108" baseType="lpstr">
      <vt:lpstr>ＭＳ Ｐゴシック</vt:lpstr>
      <vt:lpstr>Arial</vt:lpstr>
      <vt:lpstr>Arial Black</vt:lpstr>
      <vt:lpstr>Arial Bold</vt:lpstr>
      <vt:lpstr>Calibri</vt:lpstr>
      <vt:lpstr>Century Gothic</vt:lpstr>
      <vt:lpstr>Courier New</vt:lpstr>
      <vt:lpstr>Osaka</vt:lpstr>
      <vt:lpstr>Segoe UI</vt:lpstr>
      <vt:lpstr>Optum Standard 2017</vt:lpstr>
      <vt:lpstr>TEKsystems_2012</vt:lpstr>
      <vt:lpstr>Container Fundamentals</vt:lpstr>
      <vt:lpstr>Module Objectives</vt:lpstr>
      <vt:lpstr>Container Introduction</vt:lpstr>
      <vt:lpstr>Deployment Intro</vt:lpstr>
      <vt:lpstr>The Problem</vt:lpstr>
      <vt:lpstr>Deploying to the Server</vt:lpstr>
      <vt:lpstr>Much Later... Finally Working!</vt:lpstr>
      <vt:lpstr>Redeploying to a Different Server</vt:lpstr>
      <vt:lpstr>Redeploy to Cloud</vt:lpstr>
      <vt:lpstr>But it Worked on MY Computer!</vt:lpstr>
      <vt:lpstr>Remember Windows DLL Hell?</vt:lpstr>
      <vt:lpstr>Windows DLL Hell</vt:lpstr>
      <vt:lpstr>Dependency Hell</vt:lpstr>
      <vt:lpstr>Solutions to Dependency Hell</vt:lpstr>
      <vt:lpstr>The Matrix From Hell</vt:lpstr>
      <vt:lpstr>Wouldn't It Be Nice?</vt:lpstr>
      <vt:lpstr>Virtual Machines (VMs)</vt:lpstr>
      <vt:lpstr>There is a Better Way: Virtualization</vt:lpstr>
      <vt:lpstr>History of Virtualization</vt:lpstr>
      <vt:lpstr>History of Virtualization (Continued)</vt:lpstr>
      <vt:lpstr>Virtualization Providers</vt:lpstr>
      <vt:lpstr>There is a Cost!</vt:lpstr>
      <vt:lpstr>The Problem with Virtualization</vt:lpstr>
      <vt:lpstr>Introducing Containers</vt:lpstr>
      <vt:lpstr>What are Containers</vt:lpstr>
      <vt:lpstr>Containers Versus Virtual Machines</vt:lpstr>
      <vt:lpstr>Containers Versus Package Managers</vt:lpstr>
      <vt:lpstr>Solving the Matrix from Hell</vt:lpstr>
      <vt:lpstr>When NOT to use Containers</vt:lpstr>
      <vt:lpstr>Container History</vt:lpstr>
      <vt:lpstr>History of Containers</vt:lpstr>
      <vt:lpstr>History of Containers (Continued)</vt:lpstr>
      <vt:lpstr>Linux Containers</vt:lpstr>
      <vt:lpstr>Docker</vt:lpstr>
      <vt:lpstr>Docker Overview</vt:lpstr>
      <vt:lpstr>Introducing Docker</vt:lpstr>
      <vt:lpstr>What is Docker?</vt:lpstr>
      <vt:lpstr>Docker uses the Host Kernel</vt:lpstr>
      <vt:lpstr>Docker for Windows (Developer)</vt:lpstr>
      <vt:lpstr>Docker and Windows Server</vt:lpstr>
      <vt:lpstr>Docker on Windows Use Cases</vt:lpstr>
      <vt:lpstr>Docker on Mac (Developer)</vt:lpstr>
      <vt:lpstr>Lab 1: Installing Docker</vt:lpstr>
      <vt:lpstr>Docker Hub and Container Registries</vt:lpstr>
      <vt:lpstr>What is Docker Hub?</vt:lpstr>
      <vt:lpstr>Container Registries</vt:lpstr>
      <vt:lpstr>Docker Pull</vt:lpstr>
      <vt:lpstr>Docker Commands</vt:lpstr>
      <vt:lpstr>Docker LS (list)</vt:lpstr>
      <vt:lpstr>Docker Run</vt:lpstr>
      <vt:lpstr>Running a Shell</vt:lpstr>
      <vt:lpstr>Lab 2.1: Alpine</vt:lpstr>
      <vt:lpstr>Docker RM</vt:lpstr>
      <vt:lpstr>Removing a Container</vt:lpstr>
      <vt:lpstr>Lab 2.2: Deleting</vt:lpstr>
      <vt:lpstr>Docker Operations</vt:lpstr>
      <vt:lpstr>Networking</vt:lpstr>
      <vt:lpstr>Port Mapping</vt:lpstr>
      <vt:lpstr>Running a Web Server</vt:lpstr>
      <vt:lpstr>Mapping nginx</vt:lpstr>
      <vt:lpstr>Running in Background</vt:lpstr>
      <vt:lpstr>Lab 3.1: Networking</vt:lpstr>
      <vt:lpstr>Logging</vt:lpstr>
      <vt:lpstr>Container Logging</vt:lpstr>
      <vt:lpstr>Application Logs</vt:lpstr>
      <vt:lpstr>Security</vt:lpstr>
      <vt:lpstr>Is Docker Secure?</vt:lpstr>
      <vt:lpstr>Docker Security</vt:lpstr>
      <vt:lpstr>Kernel Exploits</vt:lpstr>
      <vt:lpstr>Resource Starvation</vt:lpstr>
      <vt:lpstr>Docker Swarm</vt:lpstr>
      <vt:lpstr>Intro To Docker Swarm</vt:lpstr>
      <vt:lpstr>What is Docker Swarm?</vt:lpstr>
      <vt:lpstr>Why Docker Swarm?</vt:lpstr>
      <vt:lpstr>Why Not Docker Swarm?</vt:lpstr>
      <vt:lpstr>Comparison</vt:lpstr>
      <vt:lpstr>Using Docker Swarm</vt:lpstr>
      <vt:lpstr>Connecting to the Swarm</vt:lpstr>
      <vt:lpstr>Running a Service</vt:lpstr>
      <vt:lpstr>Stack Files</vt:lpstr>
      <vt:lpstr>Deploying the Stack File</vt:lpstr>
      <vt:lpstr>Adding a volume</vt:lpstr>
      <vt:lpstr>Docker CLI Tools</vt:lpstr>
      <vt:lpstr>CLI</vt:lpstr>
      <vt:lpstr>Permissions</vt:lpstr>
      <vt:lpstr>What is a Dockerfile?</vt:lpstr>
      <vt:lpstr>FROM Statement</vt:lpstr>
      <vt:lpstr>Changes to image</vt:lpstr>
      <vt:lpstr>Networking</vt:lpstr>
      <vt:lpstr>Building</vt:lpstr>
      <vt:lpstr>Lab 4.1: Dockerfile</vt:lpstr>
      <vt:lpstr>Health Checks</vt:lpstr>
      <vt:lpstr>Container Health</vt:lpstr>
      <vt:lpstr>Health Checks</vt:lpstr>
      <vt:lpstr>Health Check Example</vt:lpstr>
      <vt:lpstr>Health Checks and Docker Swarm</vt:lpstr>
      <vt:lpstr>Conclusions</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Timothy Fox</cp:lastModifiedBy>
  <cp:revision>62</cp:revision>
  <dcterms:created xsi:type="dcterms:W3CDTF">2017-05-18T19:46:44Z</dcterms:created>
  <dcterms:modified xsi:type="dcterms:W3CDTF">2018-07-19T04:47:36Z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0x01010098016259E5869646A4BD8B7D867C8A8B</vt:lpwstr>
  </property>
  <property fmtid="{D5CDD505-2E9C-101B-9397-08002B2CF9AE}" pid="3" name="ArticulateGUID">
    <vt:lpwstr>EE8797A5-1000-479E-835A-123914F63E38</vt:lpwstr>
  </property>
  <property fmtid="{D5CDD505-2E9C-101B-9397-08002B2CF9AE}" pid="4" name="ArticulatePath">
    <vt:lpwstr>Optum Template Standard 2017</vt:lpwstr>
  </property>
</Properties>
</file>